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3" r:id="rId1"/>
  </p:sldMasterIdLst>
  <p:notesMasterIdLst>
    <p:notesMasterId r:id="rId23"/>
  </p:notesMasterIdLst>
  <p:sldIdLst>
    <p:sldId id="256" r:id="rId2"/>
    <p:sldId id="260" r:id="rId3"/>
    <p:sldId id="258" r:id="rId4"/>
    <p:sldId id="261" r:id="rId5"/>
    <p:sldId id="311" r:id="rId6"/>
    <p:sldId id="262" r:id="rId7"/>
    <p:sldId id="307" r:id="rId8"/>
    <p:sldId id="268" r:id="rId9"/>
    <p:sldId id="310" r:id="rId10"/>
    <p:sldId id="312" r:id="rId11"/>
    <p:sldId id="280" r:id="rId12"/>
    <p:sldId id="313" r:id="rId13"/>
    <p:sldId id="284" r:id="rId14"/>
    <p:sldId id="314" r:id="rId15"/>
    <p:sldId id="318" r:id="rId16"/>
    <p:sldId id="315" r:id="rId17"/>
    <p:sldId id="316" r:id="rId18"/>
    <p:sldId id="317" r:id="rId19"/>
    <p:sldId id="285" r:id="rId20"/>
    <p:sldId id="288" r:id="rId21"/>
    <p:sldId id="305" r:id="rId22"/>
  </p:sldIdLst>
  <p:sldSz cx="9144000" cy="5143500" type="screen16x9"/>
  <p:notesSz cx="6858000" cy="9144000"/>
  <p:embeddedFontLst>
    <p:embeddedFont>
      <p:font typeface="Montserrat" pitchFamily="2" charset="77"/>
      <p:regular r:id="rId24"/>
      <p:bold r:id="rId25"/>
      <p:italic r:id="rId26"/>
      <p:boldItalic r:id="rId27"/>
    </p:embeddedFont>
    <p:embeddedFont>
      <p:font typeface="Montserrat ExtraBold" pitchFamily="2" charset="77"/>
      <p:bold r:id="rId28"/>
      <p:italic r:id="rId29"/>
      <p:boldItalic r:id="rId30"/>
    </p:embeddedFont>
    <p:embeddedFont>
      <p:font typeface="Montserrat ExtraLight" pitchFamily="2" charset="77"/>
      <p:regular r:id="rId31"/>
      <p:bold r:id="rId32"/>
      <p:italic r:id="rId33"/>
      <p:boldItalic r:id="rId34"/>
    </p:embeddedFont>
    <p:embeddedFont>
      <p:font typeface="Montserrat Thin" pitchFamily="2" charset="77"/>
      <p:regular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AD86021-2EB3-43D3-B90D-C9531948A247}">
  <a:tblStyle styleId="{5AD86021-2EB3-43D3-B90D-C9531948A24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5"/>
  </p:normalViewPr>
  <p:slideViewPr>
    <p:cSldViewPr snapToGrid="0" snapToObjects="1">
      <p:cViewPr varScale="1">
        <p:scale>
          <a:sx n="125" d="100"/>
          <a:sy n="125" d="100"/>
        </p:scale>
        <p:origin x="9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3571021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Google Shape;2086;g7f9262ee2f_0_263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87" name="Google Shape;2087;g7f9262ee2f_0_263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7800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g7f9262ee2f_0_26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9" name="Google Shape;2139;g7f9262ee2f_0_26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g7f9262ee2f_0_26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9" name="Google Shape;2139;g7f9262ee2f_0_26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10302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g7f9262ee2f_0_26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9" name="Google Shape;2139;g7f9262ee2f_0_26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946048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g7f9262ee2f_0_26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9" name="Google Shape;2139;g7f9262ee2f_0_26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77966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g7f9262ee2f_0_26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9" name="Google Shape;2139;g7f9262ee2f_0_26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364739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g7f9262ee2f_0_2620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9" name="Google Shape;2139;g7f9262ee2f_0_2620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1380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9" name="Google Shape;2149;g7f9262ee2f_0_263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0" name="Google Shape;2150;g7f9262ee2f_0_263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7290233416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7290233416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7" name="Google Shape;2187;g7f9262ee2f_0_262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8" name="Google Shape;2188;g7f9262ee2f_0_262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3" name="Google Shape;1983;g7f9262ee2f_0_261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4" name="Google Shape;1984;g7f9262ee2f_0_261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77114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9262ee2f_0_262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9262ee2f_0_262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9262ee2f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9262ee2f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282486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729023341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729023341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253111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f9262ee2f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f9262ee2f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7f9262ee2f_0_5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7f9262ee2f_0_5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11714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2175900" y="1950100"/>
            <a:ext cx="4792200" cy="6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4200" y="3704650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Design 3">
  <p:cSld name="CAPTION_ONLY_1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3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7022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2">
  <p:cSld name="CAPTION_ONLY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31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31"/>
          <p:cNvSpPr txBox="1">
            <a:spLocks noGrp="1"/>
          </p:cNvSpPr>
          <p:nvPr>
            <p:ph type="subTitle" idx="1"/>
          </p:nvPr>
        </p:nvSpPr>
        <p:spPr>
          <a:xfrm>
            <a:off x="5817050" y="2435925"/>
            <a:ext cx="2556300" cy="204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">
  <p:cSld name="SECTION_HEADER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2"/>
          <p:cNvSpPr txBox="1">
            <a:spLocks noGrp="1"/>
          </p:cNvSpPr>
          <p:nvPr>
            <p:ph type="title"/>
          </p:nvPr>
        </p:nvSpPr>
        <p:spPr>
          <a:xfrm>
            <a:off x="2062800" y="2442050"/>
            <a:ext cx="50184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3" name="Google Shape;143;p32"/>
          <p:cNvSpPr txBox="1">
            <a:spLocks noGrp="1"/>
          </p:cNvSpPr>
          <p:nvPr>
            <p:ph type="subTitle" idx="1"/>
          </p:nvPr>
        </p:nvSpPr>
        <p:spPr>
          <a:xfrm>
            <a:off x="2896500" y="3391325"/>
            <a:ext cx="3351000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ullet points 1">
  <p:cSld name="SECTION_TITLE_AND_DESCRIPTION_1_1_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3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0" name="Google Shape;150;p3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  <a:effectLst>
            <a:outerShdw blurRad="114300" dist="28575" dir="6360000" algn="bl" rotWithShape="0">
              <a:schemeClr val="accent1">
                <a:alpha val="50000"/>
              </a:scheme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49464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938500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5037525" y="1659275"/>
            <a:ext cx="3186900" cy="2760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subTitle" idx="1"/>
          </p:nvPr>
        </p:nvSpPr>
        <p:spPr>
          <a:xfrm>
            <a:off x="938500" y="1769575"/>
            <a:ext cx="287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body" idx="2"/>
          </p:nvPr>
        </p:nvSpPr>
        <p:spPr>
          <a:xfrm>
            <a:off x="4703375" y="909600"/>
            <a:ext cx="3468900" cy="332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 sz="1400"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32238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None/>
              <a:defRPr sz="2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1"/>
          <p:cNvSpPr txBox="1">
            <a:spLocks noGrp="1"/>
          </p:cNvSpPr>
          <p:nvPr>
            <p:ph type="title" hasCustomPrompt="1"/>
          </p:nvPr>
        </p:nvSpPr>
        <p:spPr>
          <a:xfrm>
            <a:off x="1920750" y="1634425"/>
            <a:ext cx="5302500" cy="11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72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9" name="Google Shape;39;p11"/>
          <p:cNvSpPr txBox="1">
            <a:spLocks noGrp="1"/>
          </p:cNvSpPr>
          <p:nvPr>
            <p:ph type="body" idx="1"/>
          </p:nvPr>
        </p:nvSpPr>
        <p:spPr>
          <a:xfrm>
            <a:off x="2786550" y="3094475"/>
            <a:ext cx="3570900" cy="56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marL="914400" lvl="1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2pPr>
            <a:lvl3pPr marL="1371600" lvl="2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3pPr>
            <a:lvl4pPr marL="1828800" lvl="3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4pPr>
            <a:lvl5pPr marL="2286000" lvl="4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5pPr>
            <a:lvl6pPr marL="2743200" lvl="5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6pPr>
            <a:lvl7pPr marL="3200400" lvl="6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 sz="1800">
                <a:solidFill>
                  <a:schemeClr val="accent1"/>
                </a:solidFill>
              </a:defRPr>
            </a:lvl7pPr>
            <a:lvl8pPr marL="3657600" lvl="7" indent="-342900" algn="ctr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○"/>
              <a:defRPr sz="1800">
                <a:solidFill>
                  <a:schemeClr val="accent1"/>
                </a:solidFill>
              </a:defRPr>
            </a:lvl8pPr>
            <a:lvl9pPr marL="4114800" lvl="8" indent="-342900" algn="ctr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800"/>
              <a:buChar char="■"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rgbClr val="FFFFFF"/>
        </a:solidFill>
        <a:effectLst/>
      </p:bgPr>
    </p:bg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SECTION_TITLE_AND_DESCRIPTION_1_1_3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4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9" name="Google Shape;49;p14"/>
          <p:cNvSpPr txBox="1">
            <a:spLocks noGrp="1"/>
          </p:cNvSpPr>
          <p:nvPr>
            <p:ph type="title" idx="4"/>
          </p:nvPr>
        </p:nvSpPr>
        <p:spPr>
          <a:xfrm>
            <a:off x="104844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14"/>
          <p:cNvSpPr txBox="1">
            <a:spLocks noGrp="1"/>
          </p:cNvSpPr>
          <p:nvPr>
            <p:ph type="subTitle" idx="5"/>
          </p:nvPr>
        </p:nvSpPr>
        <p:spPr>
          <a:xfrm>
            <a:off x="104844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14"/>
          <p:cNvSpPr txBox="1">
            <a:spLocks noGrp="1"/>
          </p:cNvSpPr>
          <p:nvPr>
            <p:ph type="title" idx="6" hasCustomPrompt="1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4"/>
          <p:cNvSpPr txBox="1">
            <a:spLocks noGrp="1"/>
          </p:cNvSpPr>
          <p:nvPr>
            <p:ph type="title" idx="7" hasCustomPrompt="1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3" name="Google Shape;53;p14"/>
          <p:cNvSpPr txBox="1">
            <a:spLocks noGrp="1"/>
          </p:cNvSpPr>
          <p:nvPr>
            <p:ph type="title" idx="8" hasCustomPrompt="1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3600"/>
              <a:buNone/>
              <a:defRPr sz="36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6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400"/>
              <a:buNone/>
              <a:defRPr sz="1400">
                <a:solidFill>
                  <a:schemeClr val="accen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None/>
              <a:defRPr sz="1800"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 ExtraBold"/>
              <a:buNone/>
              <a:defRPr sz="28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Montserrat"/>
              <a:buNone/>
              <a:defRPr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5" r:id="rId5"/>
    <p:sldLayoutId id="2147483657" r:id="rId6"/>
    <p:sldLayoutId id="2147483658" r:id="rId7"/>
    <p:sldLayoutId id="2147483660" r:id="rId8"/>
    <p:sldLayoutId id="2147483662" r:id="rId9"/>
    <p:sldLayoutId id="2147483669" r:id="rId10"/>
    <p:sldLayoutId id="2147483677" r:id="rId11"/>
    <p:sldLayoutId id="2147483678" r:id="rId12"/>
    <p:sldLayoutId id="214748368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luis-rom%C3%A1n-383b12b5/" TargetMode="Externa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Relationship Id="rId4" Type="http://schemas.openxmlformats.org/officeDocument/2006/relationships/hyperlink" Target="https://twitter.com/luisalro94" TargetMode="Externa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nvestopedia.com/articles/financial-theory/08/risk-free-rate-return.asp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38"/>
          <p:cNvSpPr txBox="1">
            <a:spLocks noGrp="1"/>
          </p:cNvSpPr>
          <p:nvPr>
            <p:ph type="ctrTitle"/>
          </p:nvPr>
        </p:nvSpPr>
        <p:spPr>
          <a:xfrm>
            <a:off x="2175900" y="710293"/>
            <a:ext cx="4792200" cy="1802721"/>
          </a:xfrm>
          <a:prstGeom prst="rect">
            <a:avLst/>
          </a:prstGeom>
          <a:effectLst>
            <a:outerShdw blurRad="142875" dist="19050" dir="87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s-ES" sz="2000" b="0" dirty="0"/>
              <a:t>Mean </a:t>
            </a:r>
            <a:r>
              <a:rPr lang="es-ES" sz="2000" b="0" dirty="0" err="1"/>
              <a:t>Reversion</a:t>
            </a:r>
            <a:r>
              <a:rPr lang="es-ES" sz="2000" b="0" dirty="0"/>
              <a:t> </a:t>
            </a:r>
            <a:r>
              <a:rPr lang="es-ES" sz="2000" b="0" dirty="0" err="1"/>
              <a:t>systems</a:t>
            </a:r>
            <a:r>
              <a:rPr lang="es-ES" sz="2000" b="0" dirty="0"/>
              <a:t> </a:t>
            </a:r>
            <a:r>
              <a:rPr lang="es-ES" sz="2000" b="0" dirty="0" err="1"/>
              <a:t>during</a:t>
            </a:r>
            <a:r>
              <a:rPr lang="es-ES" sz="2000" b="0" dirty="0"/>
              <a:t> COVID-19 (Black </a:t>
            </a:r>
            <a:r>
              <a:rPr lang="es-ES" sz="2000" b="0" dirty="0" err="1"/>
              <a:t>Swan</a:t>
            </a:r>
            <a:r>
              <a:rPr lang="es-ES" sz="2000" b="0" dirty="0"/>
              <a:t> </a:t>
            </a:r>
            <a:r>
              <a:rPr lang="es-ES" sz="2000" b="0" dirty="0" err="1"/>
              <a:t>event</a:t>
            </a:r>
            <a:r>
              <a:rPr lang="es-ES" sz="2000" b="0" dirty="0"/>
              <a:t>)</a:t>
            </a:r>
            <a:endParaRPr sz="2000" dirty="0"/>
          </a:p>
        </p:txBody>
      </p:sp>
      <p:sp>
        <p:nvSpPr>
          <p:cNvPr id="163" name="Google Shape;163;p38"/>
          <p:cNvSpPr txBox="1">
            <a:spLocks noGrp="1"/>
          </p:cNvSpPr>
          <p:nvPr>
            <p:ph type="subTitle" idx="1"/>
          </p:nvPr>
        </p:nvSpPr>
        <p:spPr>
          <a:xfrm>
            <a:off x="2044200" y="3219298"/>
            <a:ext cx="50556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Luis Román Alcaide</a:t>
            </a:r>
            <a:endParaRPr dirty="0"/>
          </a:p>
        </p:txBody>
      </p:sp>
      <p:sp>
        <p:nvSpPr>
          <p:cNvPr id="164" name="Google Shape;164;p38"/>
          <p:cNvSpPr txBox="1">
            <a:spLocks noGrp="1"/>
          </p:cNvSpPr>
          <p:nvPr>
            <p:ph type="ctrTitle"/>
          </p:nvPr>
        </p:nvSpPr>
        <p:spPr>
          <a:xfrm>
            <a:off x="2941650" y="2686110"/>
            <a:ext cx="3260700" cy="464700"/>
          </a:xfrm>
          <a:prstGeom prst="rect">
            <a:avLst/>
          </a:prstGeom>
          <a:effectLst>
            <a:outerShdw blurRad="100013" dist="19050" dir="8460000" algn="bl" rotWithShape="0">
              <a:srgbClr val="76A5AF">
                <a:alpha val="50000"/>
              </a:srgbClr>
            </a:outerShdw>
          </a:effectLst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U</a:t>
            </a:r>
            <a:r>
              <a:rPr lang="es-ES" sz="14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s</a:t>
            </a:r>
            <a:r>
              <a:rPr lang="en" sz="1400" b="0" dirty="0">
                <a:latin typeface="Montserrat ExtraLight"/>
                <a:ea typeface="Montserrat ExtraLight"/>
                <a:cs typeface="Montserrat ExtraLight"/>
                <a:sym typeface="Montserrat ExtraLight"/>
              </a:rPr>
              <a:t>e of disruptive technologies to enhance traditional models.</a:t>
            </a:r>
            <a:endParaRPr sz="1400" b="0" dirty="0">
              <a:latin typeface="Montserrat ExtraLight"/>
              <a:ea typeface="Montserrat ExtraLight"/>
              <a:cs typeface="Montserrat ExtraLight"/>
              <a:sym typeface="Montserrat ExtraLight"/>
            </a:endParaRPr>
          </a:p>
        </p:txBody>
      </p:sp>
      <p:cxnSp>
        <p:nvCxnSpPr>
          <p:cNvPr id="165" name="Google Shape;165;p38"/>
          <p:cNvCxnSpPr/>
          <p:nvPr/>
        </p:nvCxnSpPr>
        <p:spPr>
          <a:xfrm>
            <a:off x="3190500" y="256517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Context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ES" dirty="0"/>
              <a:t>COVID-19 </a:t>
            </a:r>
            <a:r>
              <a:rPr lang="es-ES" dirty="0" err="1"/>
              <a:t>event</a:t>
            </a:r>
            <a:r>
              <a:rPr lang="es-ES" dirty="0"/>
              <a:t> : Black </a:t>
            </a:r>
            <a:r>
              <a:rPr lang="es-ES" dirty="0" err="1"/>
              <a:t>swan</a:t>
            </a:r>
            <a:endParaRPr lang="es-ES"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373615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9" name="Google Shape;2089;p62"/>
          <p:cNvSpPr txBox="1">
            <a:spLocks noGrp="1"/>
          </p:cNvSpPr>
          <p:nvPr>
            <p:ph type="subTitle" idx="1"/>
          </p:nvPr>
        </p:nvSpPr>
        <p:spPr>
          <a:xfrm>
            <a:off x="917600" y="1139655"/>
            <a:ext cx="287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This algorithm was executed during COVID-19 crisis which is a Black swan event, like 11-S or Brexit.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IBEX 35 has met all key  features of Black Swan events which are the </a:t>
            </a:r>
            <a:r>
              <a:rPr lang="en" dirty="0" err="1"/>
              <a:t>followin</a:t>
            </a:r>
            <a:r>
              <a:rPr lang="es-ES" dirty="0"/>
              <a:t>g</a:t>
            </a:r>
            <a:r>
              <a:rPr lang="en" dirty="0"/>
              <a:t>:</a:t>
            </a:r>
            <a:endParaRPr dirty="0"/>
          </a:p>
        </p:txBody>
      </p:sp>
      <p:sp>
        <p:nvSpPr>
          <p:cNvPr id="2090" name="Google Shape;2090;p62"/>
          <p:cNvSpPr txBox="1">
            <a:spLocks noGrp="1"/>
          </p:cNvSpPr>
          <p:nvPr>
            <p:ph type="body" idx="2"/>
          </p:nvPr>
        </p:nvSpPr>
        <p:spPr>
          <a:xfrm>
            <a:off x="4859058" y="1189861"/>
            <a:ext cx="3468900" cy="24643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indent="0">
              <a:buNone/>
            </a:pPr>
            <a:endParaRPr lang="es-ES" dirty="0"/>
          </a:p>
          <a:p>
            <a:r>
              <a:rPr lang="es-ES" dirty="0"/>
              <a:t>Be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unexpected</a:t>
            </a:r>
            <a:r>
              <a:rPr lang="es-ES" dirty="0"/>
              <a:t> </a:t>
            </a:r>
            <a:r>
              <a:rPr lang="es-ES" dirty="0" err="1"/>
              <a:t>event</a:t>
            </a:r>
            <a:r>
              <a:rPr lang="es-ES" dirty="0"/>
              <a:t>, </a:t>
            </a:r>
            <a:r>
              <a:rPr lang="es-ES" dirty="0" err="1"/>
              <a:t>difficult</a:t>
            </a:r>
            <a:r>
              <a:rPr lang="es-ES" dirty="0"/>
              <a:t> to </a:t>
            </a:r>
            <a:r>
              <a:rPr lang="es-ES" dirty="0" err="1"/>
              <a:t>predict</a:t>
            </a:r>
            <a:r>
              <a:rPr lang="es-ES" dirty="0"/>
              <a:t> and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constitutes</a:t>
            </a:r>
            <a:r>
              <a:rPr lang="es-ES" dirty="0"/>
              <a:t> a </a:t>
            </a:r>
            <a:r>
              <a:rPr lang="es-ES" dirty="0" err="1"/>
              <a:t>surprise</a:t>
            </a:r>
            <a:r>
              <a:rPr lang="es-ES" dirty="0"/>
              <a:t>.</a:t>
            </a:r>
            <a:br>
              <a:rPr lang="es-ES" dirty="0"/>
            </a:br>
            <a:endParaRPr lang="es-ES" dirty="0"/>
          </a:p>
          <a:p>
            <a:r>
              <a:rPr lang="es-ES" dirty="0" err="1"/>
              <a:t>Have</a:t>
            </a:r>
            <a:r>
              <a:rPr lang="es-ES" dirty="0"/>
              <a:t> a </a:t>
            </a:r>
            <a:r>
              <a:rPr lang="es-ES" dirty="0" err="1"/>
              <a:t>big</a:t>
            </a:r>
            <a:r>
              <a:rPr lang="es-ES" dirty="0"/>
              <a:t> </a:t>
            </a:r>
            <a:r>
              <a:rPr lang="es-ES" dirty="0" err="1"/>
              <a:t>impact</a:t>
            </a:r>
            <a:r>
              <a:rPr lang="es-ES" dirty="0"/>
              <a:t> </a:t>
            </a:r>
            <a:r>
              <a:rPr lang="es-ES" dirty="0" err="1"/>
              <a:t>on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economy</a:t>
            </a:r>
            <a:r>
              <a:rPr lang="es-ES" dirty="0"/>
              <a:t> and </a:t>
            </a:r>
            <a:r>
              <a:rPr lang="es-ES" dirty="0" err="1"/>
              <a:t>politics</a:t>
            </a:r>
            <a:r>
              <a:rPr lang="es-ES" dirty="0"/>
              <a:t>.</a:t>
            </a:r>
          </a:p>
          <a:p>
            <a:endParaRPr lang="es-ES" dirty="0"/>
          </a:p>
          <a:p>
            <a:r>
              <a:rPr lang="es-ES" dirty="0"/>
              <a:t>In </a:t>
            </a:r>
            <a:r>
              <a:rPr lang="es-ES" dirty="0" err="1"/>
              <a:t>hindsight</a:t>
            </a:r>
            <a:r>
              <a:rPr lang="es-ES" dirty="0"/>
              <a:t>, be </a:t>
            </a:r>
            <a:r>
              <a:rPr lang="es-ES" dirty="0" err="1"/>
              <a:t>predictable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2091" name="Google Shape;2091;p62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780926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Why those results ? Black Swan phenomenon</a:t>
            </a:r>
            <a:endParaRPr dirty="0"/>
          </a:p>
        </p:txBody>
      </p:sp>
      <p:cxnSp>
        <p:nvCxnSpPr>
          <p:cNvPr id="2092" name="Google Shape;2092;p62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4098" name="Picture 2" descr="S/3042344112, Swan lake | free download 18.2 kbytes">
            <a:extLst>
              <a:ext uri="{FF2B5EF4-FFF2-40B4-BE49-F238E27FC236}">
                <a16:creationId xmlns:a16="http://schemas.microsoft.com/office/drawing/2014/main" id="{D13211BF-4948-6946-8699-2C113CC632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0562441">
            <a:off x="2678132" y="3398742"/>
            <a:ext cx="1617820" cy="12102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ángulo 1">
            <a:extLst>
              <a:ext uri="{FF2B5EF4-FFF2-40B4-BE49-F238E27FC236}">
                <a16:creationId xmlns:a16="http://schemas.microsoft.com/office/drawing/2014/main" id="{F309DD57-B310-014A-89CE-F78DA6D37D18}"/>
              </a:ext>
            </a:extLst>
          </p:cNvPr>
          <p:cNvSpPr/>
          <p:nvPr/>
        </p:nvSpPr>
        <p:spPr>
          <a:xfrm rot="21411461">
            <a:off x="4307507" y="3774270"/>
            <a:ext cx="4572000" cy="738664"/>
          </a:xfrm>
          <a:prstGeom prst="rect">
            <a:avLst/>
          </a:prstGeom>
        </p:spPr>
        <p:txBody>
          <a:bodyPr>
            <a:spAutoFit/>
          </a:bodyPr>
          <a:lstStyle/>
          <a:p>
            <a:pPr marL="114300" indent="0" algn="ctr">
              <a:buFont typeface="Montserrat"/>
              <a:buNone/>
            </a:pPr>
            <a:r>
              <a:rPr lang="es-ES" dirty="0">
                <a:solidFill>
                  <a:schemeClr val="accent1"/>
                </a:solidFill>
                <a:latin typeface="Montserrat ExtraBold"/>
                <a:sym typeface="Montserrat ExtraBold"/>
              </a:rPr>
              <a:t>Mean </a:t>
            </a:r>
            <a:r>
              <a:rPr lang="es-ES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reverting</a:t>
            </a:r>
            <a:r>
              <a:rPr lang="es-ES" dirty="0">
                <a:solidFill>
                  <a:schemeClr val="accent1"/>
                </a:solidFill>
                <a:latin typeface="Montserrat ExtraBold"/>
                <a:sym typeface="Montserrat ExtraBold"/>
              </a:rPr>
              <a:t> </a:t>
            </a:r>
            <a:r>
              <a:rPr lang="es-ES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strategies</a:t>
            </a:r>
            <a:r>
              <a:rPr lang="es-ES" dirty="0">
                <a:solidFill>
                  <a:schemeClr val="accent1"/>
                </a:solidFill>
                <a:latin typeface="Montserrat ExtraBold"/>
                <a:sym typeface="Montserrat ExtraBold"/>
              </a:rPr>
              <a:t> are </a:t>
            </a:r>
            <a:r>
              <a:rPr lang="es-ES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effective</a:t>
            </a:r>
            <a:r>
              <a:rPr lang="es-ES" dirty="0">
                <a:solidFill>
                  <a:schemeClr val="accent1"/>
                </a:solidFill>
                <a:latin typeface="Montserrat ExtraBold"/>
                <a:sym typeface="Montserrat ExtraBold"/>
              </a:rPr>
              <a:t> </a:t>
            </a:r>
            <a:r>
              <a:rPr lang="es-ES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during</a:t>
            </a:r>
            <a:r>
              <a:rPr lang="es-ES" dirty="0">
                <a:solidFill>
                  <a:schemeClr val="accent1"/>
                </a:solidFill>
                <a:latin typeface="Montserrat ExtraBold"/>
                <a:sym typeface="Montserrat ExtraBold"/>
              </a:rPr>
              <a:t> Black </a:t>
            </a:r>
            <a:r>
              <a:rPr lang="es-ES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Swan</a:t>
            </a:r>
            <a:r>
              <a:rPr lang="es-ES" dirty="0">
                <a:solidFill>
                  <a:schemeClr val="accent1"/>
                </a:solidFill>
                <a:latin typeface="Montserrat ExtraBold"/>
                <a:sym typeface="Montserrat ExtraBold"/>
              </a:rPr>
              <a:t> </a:t>
            </a:r>
            <a:r>
              <a:rPr lang="es-ES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events</a:t>
            </a:r>
            <a:r>
              <a:rPr lang="es-ES" dirty="0">
                <a:solidFill>
                  <a:schemeClr val="accent1"/>
                </a:solidFill>
                <a:latin typeface="Montserrat ExtraBold"/>
                <a:sym typeface="Montserrat ExtraBold"/>
              </a:rPr>
              <a:t>, </a:t>
            </a:r>
            <a:r>
              <a:rPr lang="es-ES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e.g</a:t>
            </a:r>
            <a:r>
              <a:rPr lang="es-ES" dirty="0">
                <a:solidFill>
                  <a:schemeClr val="accent1"/>
                </a:solidFill>
                <a:latin typeface="Montserrat ExtraBold"/>
                <a:sym typeface="Montserrat ExtraBold"/>
              </a:rPr>
              <a:t>. IBEX 35 performance </a:t>
            </a:r>
            <a:r>
              <a:rPr lang="es-ES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during</a:t>
            </a:r>
            <a:r>
              <a:rPr lang="es-ES" dirty="0">
                <a:solidFill>
                  <a:schemeClr val="accent1"/>
                </a:solidFill>
                <a:latin typeface="Montserrat ExtraBold"/>
                <a:sym typeface="Montserrat ExtraBold"/>
              </a:rPr>
              <a:t> COVID-19 crisis.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5575" lvl="0" indent="0">
              <a:buClr>
                <a:schemeClr val="accent1"/>
              </a:buClr>
              <a:buSzPts val="1150"/>
            </a:pPr>
            <a:r>
              <a:rPr lang="es-ES" dirty="0" err="1"/>
              <a:t>How</a:t>
            </a:r>
            <a:r>
              <a:rPr lang="es-ES" dirty="0"/>
              <a:t> to </a:t>
            </a:r>
            <a:r>
              <a:rPr lang="es-ES" dirty="0" err="1"/>
              <a:t>improve</a:t>
            </a:r>
            <a:r>
              <a:rPr lang="es-ES" dirty="0"/>
              <a:t> </a:t>
            </a:r>
            <a:r>
              <a:rPr lang="es-ES" dirty="0" err="1"/>
              <a:t>those</a:t>
            </a:r>
            <a:r>
              <a:rPr lang="es-ES" dirty="0"/>
              <a:t> </a:t>
            </a:r>
            <a:r>
              <a:rPr lang="es-ES" dirty="0" err="1"/>
              <a:t>results</a:t>
            </a:r>
            <a:r>
              <a:rPr lang="es-ES" dirty="0"/>
              <a:t>? Quantum </a:t>
            </a:r>
            <a:r>
              <a:rPr lang="es-ES" dirty="0" err="1"/>
              <a:t>computing</a:t>
            </a:r>
            <a:r>
              <a:rPr lang="es-ES" dirty="0"/>
              <a:t> </a:t>
            </a:r>
            <a:r>
              <a:rPr lang="es-ES" dirty="0" err="1"/>
              <a:t>applied</a:t>
            </a:r>
            <a:r>
              <a:rPr lang="es-ES" dirty="0"/>
              <a:t> to </a:t>
            </a:r>
            <a:r>
              <a:rPr lang="es-ES" dirty="0" err="1"/>
              <a:t>finance</a:t>
            </a:r>
            <a:endParaRPr lang="es-ES"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35479298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p66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ES" dirty="0"/>
              <a:t>Quantum </a:t>
            </a:r>
            <a:r>
              <a:rPr lang="es-ES" dirty="0" err="1"/>
              <a:t>computing</a:t>
            </a:r>
            <a:r>
              <a:rPr lang="es-ES" dirty="0"/>
              <a:t> </a:t>
            </a:r>
            <a:r>
              <a:rPr lang="es-ES" dirty="0" err="1"/>
              <a:t>applied</a:t>
            </a:r>
            <a:r>
              <a:rPr lang="es-ES" dirty="0"/>
              <a:t> to </a:t>
            </a:r>
            <a:r>
              <a:rPr lang="es-ES" dirty="0" err="1"/>
              <a:t>finance</a:t>
            </a:r>
            <a:r>
              <a:rPr lang="es-ES" dirty="0"/>
              <a:t> - </a:t>
            </a:r>
            <a:r>
              <a:rPr lang="es-ES" dirty="0" err="1"/>
              <a:t>Overview</a:t>
            </a:r>
            <a:endParaRPr dirty="0"/>
          </a:p>
        </p:txBody>
      </p:sp>
      <p:cxnSp>
        <p:nvCxnSpPr>
          <p:cNvPr id="2147" name="Google Shape;2147;p6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3" name="Imagen 2" descr="Captura de pantalla de un celular con letras&#10;&#10;Descripción generada automáticamente">
            <a:extLst>
              <a:ext uri="{FF2B5EF4-FFF2-40B4-BE49-F238E27FC236}">
                <a16:creationId xmlns:a16="http://schemas.microsoft.com/office/drawing/2014/main" id="{5B35F52A-554D-324F-BB23-28D7252051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4246" y="1548981"/>
            <a:ext cx="4869954" cy="306384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p66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90934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ES" dirty="0"/>
              <a:t>Quantum </a:t>
            </a:r>
            <a:r>
              <a:rPr lang="es-ES" dirty="0" err="1"/>
              <a:t>computing</a:t>
            </a:r>
            <a:r>
              <a:rPr lang="es-ES" dirty="0"/>
              <a:t> </a:t>
            </a:r>
            <a:r>
              <a:rPr lang="es-ES" dirty="0" err="1"/>
              <a:t>applied</a:t>
            </a:r>
            <a:r>
              <a:rPr lang="es-ES" dirty="0"/>
              <a:t> to </a:t>
            </a:r>
            <a:r>
              <a:rPr lang="es-ES" dirty="0" err="1"/>
              <a:t>finance</a:t>
            </a:r>
            <a:r>
              <a:rPr lang="es-ES" dirty="0"/>
              <a:t> – Quantum </a:t>
            </a:r>
            <a:r>
              <a:rPr lang="es-ES" dirty="0" err="1"/>
              <a:t>optimization</a:t>
            </a:r>
            <a:r>
              <a:rPr lang="es-ES" dirty="0"/>
              <a:t> (I)</a:t>
            </a:r>
            <a:endParaRPr dirty="0"/>
          </a:p>
        </p:txBody>
      </p:sp>
      <p:cxnSp>
        <p:nvCxnSpPr>
          <p:cNvPr id="2147" name="Google Shape;2147;p6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pic>
        <p:nvPicPr>
          <p:cNvPr id="4" name="Imagen 3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471A8D2A-8D25-8444-91C7-5EE9D886D1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7807" y="1517688"/>
            <a:ext cx="4678600" cy="3311395"/>
          </a:xfrm>
          <a:prstGeom prst="rect">
            <a:avLst/>
          </a:prstGeom>
        </p:spPr>
      </p:pic>
      <p:sp>
        <p:nvSpPr>
          <p:cNvPr id="5" name="Elipse 4">
            <a:extLst>
              <a:ext uri="{FF2B5EF4-FFF2-40B4-BE49-F238E27FC236}">
                <a16:creationId xmlns:a16="http://schemas.microsoft.com/office/drawing/2014/main" id="{20D6BBC7-66F7-2545-A398-A721401FFC2E}"/>
              </a:ext>
            </a:extLst>
          </p:cNvPr>
          <p:cNvSpPr/>
          <p:nvPr/>
        </p:nvSpPr>
        <p:spPr>
          <a:xfrm>
            <a:off x="4704080" y="2021840"/>
            <a:ext cx="1767840" cy="82296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62753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p66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615318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ES" dirty="0"/>
              <a:t>Quantum </a:t>
            </a:r>
            <a:r>
              <a:rPr lang="es-ES" dirty="0" err="1"/>
              <a:t>computing</a:t>
            </a:r>
            <a:r>
              <a:rPr lang="es-ES" dirty="0"/>
              <a:t> </a:t>
            </a:r>
            <a:r>
              <a:rPr lang="es-ES" dirty="0" err="1"/>
              <a:t>applied</a:t>
            </a:r>
            <a:r>
              <a:rPr lang="es-ES" dirty="0"/>
              <a:t> to </a:t>
            </a:r>
            <a:r>
              <a:rPr lang="es-ES" dirty="0" err="1"/>
              <a:t>finance</a:t>
            </a:r>
            <a:r>
              <a:rPr lang="es-ES" dirty="0"/>
              <a:t> - Quantum </a:t>
            </a:r>
            <a:r>
              <a:rPr lang="es-ES" dirty="0" err="1"/>
              <a:t>optimization</a:t>
            </a:r>
            <a:r>
              <a:rPr lang="es-ES" dirty="0"/>
              <a:t> (II)</a:t>
            </a:r>
            <a:endParaRPr dirty="0"/>
          </a:p>
        </p:txBody>
      </p:sp>
      <p:cxnSp>
        <p:nvCxnSpPr>
          <p:cNvPr id="2147" name="Google Shape;2147;p6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" name="Rectángulo 1">
            <a:extLst>
              <a:ext uri="{FF2B5EF4-FFF2-40B4-BE49-F238E27FC236}">
                <a16:creationId xmlns:a16="http://schemas.microsoft.com/office/drawing/2014/main" id="{DB412093-50FE-464C-B5FC-C678A4DFDB11}"/>
              </a:ext>
            </a:extLst>
          </p:cNvPr>
          <p:cNvSpPr/>
          <p:nvPr/>
        </p:nvSpPr>
        <p:spPr>
          <a:xfrm>
            <a:off x="938500" y="1591538"/>
            <a:ext cx="747398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4300" indent="0">
              <a:spcBef>
                <a:spcPts val="1600"/>
              </a:spcBef>
            </a:pPr>
            <a:r>
              <a:rPr lang="es-ES" dirty="0" err="1">
                <a:solidFill>
                  <a:schemeClr val="bg1"/>
                </a:solidFill>
              </a:rPr>
              <a:t>We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need</a:t>
            </a:r>
            <a:r>
              <a:rPr lang="es-ES" dirty="0">
                <a:solidFill>
                  <a:schemeClr val="bg1"/>
                </a:solidFill>
              </a:rPr>
              <a:t> a </a:t>
            </a:r>
            <a:r>
              <a:rPr lang="es-ES" dirty="0" err="1">
                <a:solidFill>
                  <a:schemeClr val="bg1"/>
                </a:solidFill>
              </a:rPr>
              <a:t>tool</a:t>
            </a:r>
            <a:r>
              <a:rPr lang="es-ES" dirty="0">
                <a:solidFill>
                  <a:schemeClr val="bg1"/>
                </a:solidFill>
              </a:rPr>
              <a:t> to </a:t>
            </a:r>
            <a:r>
              <a:rPr lang="es-ES" dirty="0" err="1">
                <a:solidFill>
                  <a:schemeClr val="bg1"/>
                </a:solidFill>
              </a:rPr>
              <a:t>solve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optimization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problems</a:t>
            </a:r>
            <a:r>
              <a:rPr lang="es-ES" dirty="0">
                <a:solidFill>
                  <a:schemeClr val="bg1"/>
                </a:solidFill>
              </a:rPr>
              <a:t> (i.e., </a:t>
            </a:r>
            <a:r>
              <a:rPr lang="es-ES" dirty="0" err="1">
                <a:solidFill>
                  <a:schemeClr val="bg1"/>
                </a:solidFill>
              </a:rPr>
              <a:t>finding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the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best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solution</a:t>
            </a:r>
            <a:r>
              <a:rPr lang="es-ES" dirty="0">
                <a:solidFill>
                  <a:schemeClr val="bg1"/>
                </a:solidFill>
              </a:rPr>
              <a:t>, </a:t>
            </a:r>
            <a:r>
              <a:rPr lang="es-ES" dirty="0" err="1">
                <a:solidFill>
                  <a:schemeClr val="bg1"/>
                </a:solidFill>
              </a:rPr>
              <a:t>or</a:t>
            </a:r>
            <a:r>
              <a:rPr lang="es-ES" dirty="0">
                <a:solidFill>
                  <a:schemeClr val="bg1"/>
                </a:solidFill>
              </a:rPr>
              <a:t> at </a:t>
            </a:r>
            <a:r>
              <a:rPr lang="es-ES" dirty="0" err="1">
                <a:solidFill>
                  <a:schemeClr val="bg1"/>
                </a:solidFill>
              </a:rPr>
              <a:t>least</a:t>
            </a:r>
            <a:r>
              <a:rPr lang="es-ES" dirty="0">
                <a:solidFill>
                  <a:schemeClr val="bg1"/>
                </a:solidFill>
              </a:rPr>
              <a:t> a </a:t>
            </a:r>
            <a:r>
              <a:rPr lang="es-ES" dirty="0" err="1">
                <a:solidFill>
                  <a:schemeClr val="bg1"/>
                </a:solidFill>
              </a:rPr>
              <a:t>good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one</a:t>
            </a:r>
            <a:r>
              <a:rPr lang="es-ES" dirty="0">
                <a:solidFill>
                  <a:schemeClr val="bg1"/>
                </a:solidFill>
              </a:rPr>
              <a:t>, </a:t>
            </a:r>
            <a:r>
              <a:rPr lang="es-ES" dirty="0" err="1">
                <a:solidFill>
                  <a:schemeClr val="bg1"/>
                </a:solidFill>
              </a:rPr>
              <a:t>from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many</a:t>
            </a:r>
            <a:r>
              <a:rPr lang="es-ES" dirty="0">
                <a:solidFill>
                  <a:schemeClr val="bg1"/>
                </a:solidFill>
              </a:rPr>
              <a:t> posible </a:t>
            </a:r>
            <a:r>
              <a:rPr lang="es-ES" dirty="0" err="1">
                <a:solidFill>
                  <a:schemeClr val="bg1"/>
                </a:solidFill>
              </a:rPr>
              <a:t>options</a:t>
            </a:r>
            <a:r>
              <a:rPr lang="es-ES" dirty="0">
                <a:solidFill>
                  <a:schemeClr val="bg1"/>
                </a:solidFill>
              </a:rPr>
              <a:t>) =&gt; in </a:t>
            </a:r>
            <a:r>
              <a:rPr lang="es-ES" dirty="0" err="1">
                <a:solidFill>
                  <a:schemeClr val="bg1"/>
                </a:solidFill>
              </a:rPr>
              <a:t>physics</a:t>
            </a:r>
            <a:r>
              <a:rPr lang="es-ES" dirty="0">
                <a:solidFill>
                  <a:schemeClr val="bg1"/>
                </a:solidFill>
              </a:rPr>
              <a:t>: </a:t>
            </a:r>
            <a:r>
              <a:rPr lang="es-ES" dirty="0" err="1">
                <a:solidFill>
                  <a:schemeClr val="bg1"/>
                </a:solidFill>
              </a:rPr>
              <a:t>energy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minimization</a:t>
            </a:r>
            <a:r>
              <a:rPr lang="es-ES" dirty="0">
                <a:solidFill>
                  <a:schemeClr val="bg1"/>
                </a:solidFill>
              </a:rPr>
              <a:t> </a:t>
            </a:r>
            <a:r>
              <a:rPr lang="es-ES" dirty="0" err="1">
                <a:solidFill>
                  <a:schemeClr val="bg1"/>
                </a:solidFill>
              </a:rPr>
              <a:t>problem</a:t>
            </a:r>
            <a:endParaRPr lang="es-ES" dirty="0">
              <a:solidFill>
                <a:schemeClr val="bg1"/>
              </a:solidFill>
            </a:endParaRPr>
          </a:p>
        </p:txBody>
      </p:sp>
      <p:pic>
        <p:nvPicPr>
          <p:cNvPr id="8" name="Imagen 7" descr="Imagen que contiene reloj&#10;&#10;Descripción generada automáticamente">
            <a:extLst>
              <a:ext uri="{FF2B5EF4-FFF2-40B4-BE49-F238E27FC236}">
                <a16:creationId xmlns:a16="http://schemas.microsoft.com/office/drawing/2014/main" id="{B9697BFC-9CFB-2F45-B543-C4CF5C4BE0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150" y="2319871"/>
            <a:ext cx="8013700" cy="2044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15920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p66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ES" dirty="0"/>
              <a:t>Quantum + AI </a:t>
            </a:r>
            <a:endParaRPr dirty="0"/>
          </a:p>
        </p:txBody>
      </p:sp>
      <p:cxnSp>
        <p:nvCxnSpPr>
          <p:cNvPr id="2147" name="Google Shape;2147;p6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5" name="Google Shape;215;p44">
            <a:extLst>
              <a:ext uri="{FF2B5EF4-FFF2-40B4-BE49-F238E27FC236}">
                <a16:creationId xmlns:a16="http://schemas.microsoft.com/office/drawing/2014/main" id="{B4F29963-7F2F-734F-8E7F-8BFC22C38DE0}"/>
              </a:ext>
            </a:extLst>
          </p:cNvPr>
          <p:cNvSpPr txBox="1">
            <a:spLocks/>
          </p:cNvSpPr>
          <p:nvPr/>
        </p:nvSpPr>
        <p:spPr>
          <a:xfrm>
            <a:off x="938500" y="915725"/>
            <a:ext cx="6965980" cy="39877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14300" indent="0">
              <a:spcBef>
                <a:spcPts val="1600"/>
              </a:spcBef>
            </a:pPr>
            <a:r>
              <a:rPr lang="es-ES" sz="1200" dirty="0">
                <a:solidFill>
                  <a:schemeClr val="bg1"/>
                </a:solidFill>
              </a:rPr>
              <a:t>3  </a:t>
            </a:r>
            <a:r>
              <a:rPr lang="es-ES" sz="1200" dirty="0" err="1">
                <a:solidFill>
                  <a:schemeClr val="bg1"/>
                </a:solidFill>
              </a:rPr>
              <a:t>ways</a:t>
            </a:r>
            <a:r>
              <a:rPr lang="es-ES" sz="1200" dirty="0">
                <a:solidFill>
                  <a:schemeClr val="bg1"/>
                </a:solidFill>
              </a:rPr>
              <a:t> </a:t>
            </a:r>
            <a:r>
              <a:rPr lang="es-ES" sz="1200" dirty="0"/>
              <a:t>quantum </a:t>
            </a:r>
            <a:r>
              <a:rPr lang="es-ES" sz="1200" dirty="0" err="1"/>
              <a:t>computers</a:t>
            </a:r>
            <a:r>
              <a:rPr lang="es-ES" sz="1200" dirty="0"/>
              <a:t> </a:t>
            </a:r>
            <a:r>
              <a:rPr lang="es-ES" sz="1200" dirty="0" err="1"/>
              <a:t>could</a:t>
            </a:r>
            <a:r>
              <a:rPr lang="es-ES" sz="1200" dirty="0"/>
              <a:t> </a:t>
            </a:r>
            <a:r>
              <a:rPr lang="es-ES" sz="1200" dirty="0" err="1"/>
              <a:t>change</a:t>
            </a:r>
            <a:r>
              <a:rPr lang="es-ES" sz="1200" dirty="0"/>
              <a:t> </a:t>
            </a:r>
            <a:r>
              <a:rPr lang="es-ES" sz="1200" dirty="0" err="1"/>
              <a:t>the</a:t>
            </a:r>
            <a:r>
              <a:rPr lang="es-ES" sz="1200" dirty="0"/>
              <a:t> </a:t>
            </a:r>
            <a:r>
              <a:rPr lang="es-ES" sz="1200" dirty="0" err="1"/>
              <a:t>future</a:t>
            </a:r>
            <a:r>
              <a:rPr lang="es-ES" sz="1200" dirty="0"/>
              <a:t> of AI:</a:t>
            </a:r>
          </a:p>
          <a:p>
            <a:pPr marL="285750" indent="-171450"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s-ES" sz="1200" b="1" dirty="0" err="1"/>
              <a:t>Building</a:t>
            </a:r>
            <a:r>
              <a:rPr lang="es-ES" sz="1200" b="1" dirty="0"/>
              <a:t> </a:t>
            </a:r>
            <a:r>
              <a:rPr lang="es-ES" sz="1200" b="1" dirty="0" err="1"/>
              <a:t>Better</a:t>
            </a:r>
            <a:r>
              <a:rPr lang="es-ES" sz="1200" b="1" dirty="0"/>
              <a:t> </a:t>
            </a:r>
            <a:r>
              <a:rPr lang="es-ES" sz="1200" b="1" dirty="0" err="1"/>
              <a:t>Models</a:t>
            </a:r>
            <a:r>
              <a:rPr lang="es-ES" sz="1200" b="1" dirty="0"/>
              <a:t>: </a:t>
            </a:r>
            <a:r>
              <a:rPr lang="es-ES" sz="1200" dirty="0" err="1"/>
              <a:t>An</a:t>
            </a:r>
            <a:r>
              <a:rPr lang="es-ES" sz="1200" dirty="0"/>
              <a:t> </a:t>
            </a:r>
            <a:r>
              <a:rPr lang="es-ES" sz="1200" dirty="0" err="1"/>
              <a:t>industry</a:t>
            </a:r>
            <a:r>
              <a:rPr lang="es-ES" sz="1200" dirty="0"/>
              <a:t> </a:t>
            </a:r>
            <a:r>
              <a:rPr lang="es-ES" sz="1200" dirty="0" err="1"/>
              <a:t>like</a:t>
            </a:r>
            <a:r>
              <a:rPr lang="es-ES" sz="1200" dirty="0"/>
              <a:t>  </a:t>
            </a:r>
            <a:r>
              <a:rPr lang="es-ES" sz="1200" dirty="0" err="1"/>
              <a:t>finance</a:t>
            </a:r>
            <a:r>
              <a:rPr lang="es-ES" sz="1200" dirty="0"/>
              <a:t>, </a:t>
            </a:r>
            <a:r>
              <a:rPr lang="es-ES" sz="1200" dirty="0" err="1"/>
              <a:t>is</a:t>
            </a:r>
            <a:r>
              <a:rPr lang="es-ES" sz="1200" dirty="0"/>
              <a:t> </a:t>
            </a:r>
            <a:r>
              <a:rPr lang="es-ES" sz="1200" dirty="0" err="1"/>
              <a:t>nearly</a:t>
            </a:r>
            <a:r>
              <a:rPr lang="es-ES" sz="1200" dirty="0"/>
              <a:t> at </a:t>
            </a:r>
            <a:r>
              <a:rPr lang="es-ES" sz="1200" dirty="0" err="1"/>
              <a:t>the</a:t>
            </a:r>
            <a:r>
              <a:rPr lang="es-ES" sz="1200" dirty="0"/>
              <a:t> </a:t>
            </a:r>
            <a:r>
              <a:rPr lang="es-ES" sz="1200" dirty="0" err="1"/>
              <a:t>end</a:t>
            </a:r>
            <a:r>
              <a:rPr lang="es-ES" sz="1200" dirty="0"/>
              <a:t> of </a:t>
            </a:r>
            <a:r>
              <a:rPr lang="es-ES" sz="1200" dirty="0" err="1"/>
              <a:t>its</a:t>
            </a:r>
            <a:r>
              <a:rPr lang="es-ES" sz="1200" dirty="0"/>
              <a:t> </a:t>
            </a:r>
            <a:r>
              <a:rPr lang="es-ES" sz="1200" dirty="0" err="1"/>
              <a:t>classical</a:t>
            </a:r>
            <a:r>
              <a:rPr lang="es-ES" sz="1200" dirty="0"/>
              <a:t> </a:t>
            </a:r>
            <a:r>
              <a:rPr lang="es-ES" sz="1200" dirty="0" err="1"/>
              <a:t>computing</a:t>
            </a:r>
            <a:r>
              <a:rPr lang="es-ES" sz="1200" dirty="0"/>
              <a:t> </a:t>
            </a:r>
            <a:r>
              <a:rPr lang="es-ES" sz="1200" dirty="0" err="1"/>
              <a:t>rope</a:t>
            </a:r>
            <a:r>
              <a:rPr lang="es-ES" sz="1200" dirty="0"/>
              <a:t>. </a:t>
            </a:r>
            <a:r>
              <a:rPr lang="es-ES" sz="1200" dirty="0" err="1"/>
              <a:t>It</a:t>
            </a:r>
            <a:r>
              <a:rPr lang="es-ES" sz="1200" dirty="0"/>
              <a:t> </a:t>
            </a:r>
            <a:r>
              <a:rPr lang="es-ES" sz="1200" dirty="0" err="1"/>
              <a:t>requires</a:t>
            </a:r>
            <a:r>
              <a:rPr lang="es-ES" sz="1200" dirty="0"/>
              <a:t> </a:t>
            </a:r>
            <a:r>
              <a:rPr lang="es-ES" sz="1200" dirty="0" err="1"/>
              <a:t>complex</a:t>
            </a:r>
            <a:r>
              <a:rPr lang="es-ES" sz="1200" dirty="0"/>
              <a:t> </a:t>
            </a:r>
            <a:r>
              <a:rPr lang="es-ES" sz="1200" dirty="0" err="1"/>
              <a:t>models</a:t>
            </a:r>
            <a:r>
              <a:rPr lang="es-ES" sz="1200" dirty="0"/>
              <a:t> </a:t>
            </a:r>
            <a:r>
              <a:rPr lang="es-ES" sz="1200" dirty="0" err="1"/>
              <a:t>that</a:t>
            </a:r>
            <a:r>
              <a:rPr lang="es-ES" sz="1200" dirty="0"/>
              <a:t> </a:t>
            </a:r>
            <a:r>
              <a:rPr lang="es-ES" sz="1200" dirty="0" err="1"/>
              <a:t>classical</a:t>
            </a:r>
            <a:r>
              <a:rPr lang="es-ES" sz="1200" dirty="0"/>
              <a:t> </a:t>
            </a:r>
            <a:r>
              <a:rPr lang="es-ES" sz="1200" dirty="0" err="1"/>
              <a:t>computers</a:t>
            </a:r>
            <a:r>
              <a:rPr lang="es-ES" sz="1200" dirty="0"/>
              <a:t> </a:t>
            </a:r>
            <a:r>
              <a:rPr lang="es-ES" sz="1200" dirty="0" err="1"/>
              <a:t>just</a:t>
            </a:r>
            <a:r>
              <a:rPr lang="es-ES" sz="1200" dirty="0"/>
              <a:t> </a:t>
            </a:r>
            <a:r>
              <a:rPr lang="es-ES" sz="1200" dirty="0" err="1"/>
              <a:t>can’t</a:t>
            </a:r>
            <a:r>
              <a:rPr lang="es-ES" sz="1200" dirty="0"/>
              <a:t> </a:t>
            </a:r>
            <a:r>
              <a:rPr lang="es-ES" sz="1200" dirty="0" err="1"/>
              <a:t>generate</a:t>
            </a:r>
            <a:r>
              <a:rPr lang="es-ES" sz="1200" dirty="0"/>
              <a:t>. Quantum </a:t>
            </a:r>
            <a:r>
              <a:rPr lang="es-ES" sz="1200" dirty="0" err="1"/>
              <a:t>computers</a:t>
            </a:r>
            <a:r>
              <a:rPr lang="es-ES" sz="1200" dirty="0"/>
              <a:t>, </a:t>
            </a:r>
            <a:r>
              <a:rPr lang="es-ES" sz="1200" dirty="0" err="1"/>
              <a:t>have</a:t>
            </a:r>
            <a:r>
              <a:rPr lang="es-ES" sz="1200" dirty="0"/>
              <a:t> </a:t>
            </a:r>
            <a:r>
              <a:rPr lang="es-ES" sz="1200" dirty="0" err="1"/>
              <a:t>the</a:t>
            </a:r>
            <a:r>
              <a:rPr lang="es-ES" sz="1200" dirty="0"/>
              <a:t> </a:t>
            </a:r>
            <a:r>
              <a:rPr lang="es-ES" sz="1200" dirty="0" err="1"/>
              <a:t>potential</a:t>
            </a:r>
            <a:r>
              <a:rPr lang="es-ES" sz="1200" dirty="0"/>
              <a:t> </a:t>
            </a:r>
            <a:r>
              <a:rPr lang="es-ES" sz="1200" dirty="0" err="1"/>
              <a:t>processing</a:t>
            </a:r>
            <a:r>
              <a:rPr lang="es-ES" sz="1200" dirty="0"/>
              <a:t> </a:t>
            </a:r>
            <a:r>
              <a:rPr lang="es-ES" sz="1200" dirty="0" err="1"/>
              <a:t>power</a:t>
            </a:r>
            <a:r>
              <a:rPr lang="es-ES" sz="1200" dirty="0"/>
              <a:t> to </a:t>
            </a:r>
            <a:r>
              <a:rPr lang="es-ES" sz="1200" dirty="0" err="1"/>
              <a:t>model</a:t>
            </a:r>
            <a:r>
              <a:rPr lang="es-ES" sz="1200" dirty="0"/>
              <a:t> </a:t>
            </a:r>
            <a:r>
              <a:rPr lang="es-ES" sz="1200" dirty="0" err="1"/>
              <a:t>the</a:t>
            </a:r>
            <a:r>
              <a:rPr lang="es-ES" sz="1200" dirty="0"/>
              <a:t> </a:t>
            </a:r>
            <a:r>
              <a:rPr lang="es-ES" sz="1200" dirty="0" err="1"/>
              <a:t>most</a:t>
            </a:r>
            <a:r>
              <a:rPr lang="es-ES" sz="1200" dirty="0"/>
              <a:t> </a:t>
            </a:r>
            <a:r>
              <a:rPr lang="es-ES" sz="1200" dirty="0" err="1"/>
              <a:t>complex</a:t>
            </a:r>
            <a:r>
              <a:rPr lang="es-ES" sz="1200" dirty="0"/>
              <a:t> </a:t>
            </a:r>
            <a:r>
              <a:rPr lang="es-ES" sz="1200" dirty="0" err="1"/>
              <a:t>situations</a:t>
            </a:r>
            <a:r>
              <a:rPr lang="es-ES" sz="1200" dirty="0"/>
              <a:t>.</a:t>
            </a:r>
          </a:p>
          <a:p>
            <a:pPr marL="285750" indent="-171450"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s-ES" sz="1200" b="1" dirty="0"/>
              <a:t>More </a:t>
            </a:r>
            <a:r>
              <a:rPr lang="es-ES" sz="1200" b="1" dirty="0" err="1"/>
              <a:t>Accurate</a:t>
            </a:r>
            <a:r>
              <a:rPr lang="es-ES" sz="1200" b="1" dirty="0"/>
              <a:t> </a:t>
            </a:r>
            <a:r>
              <a:rPr lang="es-ES" sz="1200" b="1" dirty="0" err="1"/>
              <a:t>Algorithms</a:t>
            </a:r>
            <a:r>
              <a:rPr lang="es-ES" sz="1200" b="1" dirty="0"/>
              <a:t>: </a:t>
            </a:r>
            <a:r>
              <a:rPr lang="es-ES" sz="1200" dirty="0"/>
              <a:t>more </a:t>
            </a:r>
            <a:r>
              <a:rPr lang="es-ES" sz="1200" dirty="0" err="1"/>
              <a:t>efficient</a:t>
            </a:r>
            <a:r>
              <a:rPr lang="es-ES" sz="1200" dirty="0"/>
              <a:t> </a:t>
            </a:r>
            <a:r>
              <a:rPr lang="es-ES" sz="1200" dirty="0" err="1"/>
              <a:t>reinforcement</a:t>
            </a:r>
            <a:r>
              <a:rPr lang="es-ES" sz="1200" dirty="0"/>
              <a:t> </a:t>
            </a:r>
            <a:r>
              <a:rPr lang="es-ES" sz="1200" dirty="0" err="1"/>
              <a:t>learning</a:t>
            </a:r>
            <a:r>
              <a:rPr lang="es-ES" sz="1200" dirty="0"/>
              <a:t> </a:t>
            </a:r>
            <a:r>
              <a:rPr lang="es-ES" sz="1200" dirty="0" err="1"/>
              <a:t>models</a:t>
            </a:r>
            <a:r>
              <a:rPr lang="es-ES" sz="1200" dirty="0"/>
              <a:t>. Training </a:t>
            </a:r>
            <a:r>
              <a:rPr lang="es-ES" sz="1200" dirty="0" err="1"/>
              <a:t>accelaration</a:t>
            </a:r>
            <a:r>
              <a:rPr lang="es-ES" sz="1200" dirty="0"/>
              <a:t> </a:t>
            </a:r>
            <a:r>
              <a:rPr lang="es-ES" sz="1200" dirty="0" err="1"/>
              <a:t>using</a:t>
            </a:r>
            <a:r>
              <a:rPr lang="es-ES" sz="1200" dirty="0"/>
              <a:t> quantum </a:t>
            </a:r>
            <a:r>
              <a:rPr lang="es-ES" sz="1200" dirty="0" err="1"/>
              <a:t>computers</a:t>
            </a:r>
            <a:r>
              <a:rPr lang="es-ES" sz="1200" dirty="0"/>
              <a:t>. </a:t>
            </a:r>
            <a:r>
              <a:rPr lang="es-ES" sz="1200" dirty="0" err="1"/>
              <a:t>Less</a:t>
            </a:r>
            <a:r>
              <a:rPr lang="es-ES" sz="1200" dirty="0"/>
              <a:t> time </a:t>
            </a:r>
            <a:r>
              <a:rPr lang="es-ES" sz="1200" dirty="0" err="1"/>
              <a:t>consumption</a:t>
            </a:r>
            <a:r>
              <a:rPr lang="es-ES" sz="1200" dirty="0"/>
              <a:t> and more </a:t>
            </a:r>
            <a:r>
              <a:rPr lang="es-ES" sz="1200" dirty="0" err="1"/>
              <a:t>computing</a:t>
            </a:r>
            <a:r>
              <a:rPr lang="es-ES" sz="1200" dirty="0"/>
              <a:t> </a:t>
            </a:r>
            <a:r>
              <a:rPr lang="es-ES" sz="1200" dirty="0" err="1"/>
              <a:t>workload</a:t>
            </a:r>
            <a:r>
              <a:rPr lang="es-ES" sz="1200" dirty="0"/>
              <a:t>.</a:t>
            </a:r>
          </a:p>
          <a:p>
            <a:pPr marL="285750" indent="-171450"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s-ES" sz="1200" b="1" dirty="0" err="1"/>
              <a:t>Using</a:t>
            </a:r>
            <a:r>
              <a:rPr lang="es-ES" sz="1200" b="1" dirty="0"/>
              <a:t> </a:t>
            </a:r>
            <a:r>
              <a:rPr lang="es-ES" sz="1200" b="1" dirty="0" err="1"/>
              <a:t>Multiple</a:t>
            </a:r>
            <a:r>
              <a:rPr lang="es-ES" sz="1200" b="1" dirty="0"/>
              <a:t> </a:t>
            </a:r>
            <a:r>
              <a:rPr lang="es-ES" sz="1200" b="1" dirty="0" err="1"/>
              <a:t>Datasets</a:t>
            </a:r>
            <a:r>
              <a:rPr lang="es-ES" sz="1200" b="1" dirty="0"/>
              <a:t>: </a:t>
            </a:r>
            <a:r>
              <a:rPr lang="es-ES" sz="1200" dirty="0"/>
              <a:t>quantum </a:t>
            </a:r>
            <a:r>
              <a:rPr lang="es-ES" sz="1200" dirty="0" err="1"/>
              <a:t>computers</a:t>
            </a:r>
            <a:r>
              <a:rPr lang="es-ES" sz="1200" dirty="0"/>
              <a:t> </a:t>
            </a:r>
            <a:r>
              <a:rPr lang="es-ES" sz="1200" dirty="0" err="1"/>
              <a:t>could</a:t>
            </a:r>
            <a:r>
              <a:rPr lang="es-ES" sz="1200" dirty="0"/>
              <a:t> </a:t>
            </a:r>
            <a:r>
              <a:rPr lang="es-ES" sz="1200" dirty="0" err="1"/>
              <a:t>handle</a:t>
            </a:r>
            <a:r>
              <a:rPr lang="es-ES" sz="1200" dirty="0"/>
              <a:t> </a:t>
            </a:r>
            <a:r>
              <a:rPr lang="es-ES" sz="1200" dirty="0" err="1"/>
              <a:t>the</a:t>
            </a:r>
            <a:r>
              <a:rPr lang="es-ES" sz="1200" dirty="0"/>
              <a:t> </a:t>
            </a:r>
            <a:r>
              <a:rPr lang="es-ES" sz="1200" dirty="0" err="1"/>
              <a:t>integration</a:t>
            </a:r>
            <a:r>
              <a:rPr lang="es-ES" sz="1200" dirty="0"/>
              <a:t> of </a:t>
            </a:r>
            <a:r>
              <a:rPr lang="es-ES" sz="1200" dirty="0" err="1"/>
              <a:t>different</a:t>
            </a:r>
            <a:r>
              <a:rPr lang="es-ES" sz="1200" dirty="0"/>
              <a:t> </a:t>
            </a:r>
            <a:r>
              <a:rPr lang="es-ES" sz="1200" dirty="0" err="1"/>
              <a:t>datasets</a:t>
            </a:r>
            <a:r>
              <a:rPr lang="es-ES" sz="1200" dirty="0"/>
              <a:t> </a:t>
            </a:r>
            <a:r>
              <a:rPr lang="es-ES" sz="1200" dirty="0" err="1"/>
              <a:t>for</a:t>
            </a:r>
            <a:r>
              <a:rPr lang="es-ES" sz="1200" dirty="0"/>
              <a:t> </a:t>
            </a:r>
            <a:r>
              <a:rPr lang="es-ES" sz="1200" dirty="0" err="1"/>
              <a:t>much</a:t>
            </a:r>
            <a:r>
              <a:rPr lang="es-ES" sz="1200" dirty="0"/>
              <a:t> </a:t>
            </a:r>
            <a:r>
              <a:rPr lang="es-ES" sz="1200" dirty="0" err="1"/>
              <a:t>quicker</a:t>
            </a:r>
            <a:r>
              <a:rPr lang="es-ES" sz="1200" dirty="0"/>
              <a:t> and </a:t>
            </a:r>
            <a:r>
              <a:rPr lang="es-ES" sz="1200" dirty="0" err="1"/>
              <a:t>easier</a:t>
            </a:r>
            <a:r>
              <a:rPr lang="es-ES" sz="1200" dirty="0"/>
              <a:t> </a:t>
            </a:r>
            <a:r>
              <a:rPr lang="es-ES" sz="1200" dirty="0" err="1"/>
              <a:t>analysis</a:t>
            </a:r>
            <a:r>
              <a:rPr lang="es-ES" sz="1200" dirty="0"/>
              <a:t>.</a:t>
            </a:r>
          </a:p>
          <a:p>
            <a:pPr marL="285750" indent="-171450">
              <a:spcBef>
                <a:spcPts val="1600"/>
              </a:spcBef>
              <a:buFont typeface="Arial" panose="020B0604020202020204" pitchFamily="34" charset="0"/>
              <a:buChar char="•"/>
            </a:pPr>
            <a:endParaRPr lang="es-ES" sz="1200" dirty="0"/>
          </a:p>
        </p:txBody>
      </p:sp>
    </p:spTree>
    <p:extLst>
      <p:ext uri="{BB962C8B-B14F-4D97-AF65-F5344CB8AC3E}">
        <p14:creationId xmlns:p14="http://schemas.microsoft.com/office/powerpoint/2010/main" val="6023421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p66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ES" dirty="0"/>
              <a:t>Quantum Artificial Neural Network (QANN) (I)</a:t>
            </a:r>
            <a:endParaRPr dirty="0"/>
          </a:p>
        </p:txBody>
      </p:sp>
      <p:cxnSp>
        <p:nvCxnSpPr>
          <p:cNvPr id="2147" name="Google Shape;2147;p6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5" name="Google Shape;215;p44">
            <a:extLst>
              <a:ext uri="{FF2B5EF4-FFF2-40B4-BE49-F238E27FC236}">
                <a16:creationId xmlns:a16="http://schemas.microsoft.com/office/drawing/2014/main" id="{B4F29963-7F2F-734F-8E7F-8BFC22C38DE0}"/>
              </a:ext>
            </a:extLst>
          </p:cNvPr>
          <p:cNvSpPr txBox="1">
            <a:spLocks/>
          </p:cNvSpPr>
          <p:nvPr/>
        </p:nvSpPr>
        <p:spPr>
          <a:xfrm>
            <a:off x="941470" y="2049888"/>
            <a:ext cx="2932460" cy="1722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285750" indent="-171450">
              <a:spcBef>
                <a:spcPts val="1600"/>
              </a:spcBef>
              <a:buFont typeface="Arial" panose="020B0604020202020204" pitchFamily="34" charset="0"/>
              <a:buChar char="•"/>
            </a:pPr>
            <a:r>
              <a:rPr lang="es-ES" sz="1200" dirty="0" err="1"/>
              <a:t>The</a:t>
            </a:r>
            <a:r>
              <a:rPr lang="es-ES" sz="1200" dirty="0"/>
              <a:t> </a:t>
            </a:r>
            <a:r>
              <a:rPr lang="es-ES" sz="1200" dirty="0" err="1"/>
              <a:t>structure</a:t>
            </a:r>
            <a:r>
              <a:rPr lang="es-ES" sz="1200" dirty="0"/>
              <a:t> of a quantum </a:t>
            </a:r>
            <a:r>
              <a:rPr lang="es-ES" sz="1200" dirty="0" err="1"/>
              <a:t>feed</a:t>
            </a:r>
            <a:r>
              <a:rPr lang="es-ES" sz="1200" dirty="0"/>
              <a:t> forward artificial neural </a:t>
            </a:r>
            <a:r>
              <a:rPr lang="es-ES" sz="1200" dirty="0" err="1"/>
              <a:t>network</a:t>
            </a:r>
            <a:r>
              <a:rPr lang="es-ES" sz="1200" dirty="0"/>
              <a:t> </a:t>
            </a:r>
            <a:r>
              <a:rPr lang="es-ES" sz="1200" dirty="0" err="1"/>
              <a:t>does</a:t>
            </a:r>
            <a:r>
              <a:rPr lang="es-ES" sz="1200" dirty="0"/>
              <a:t> </a:t>
            </a:r>
            <a:r>
              <a:rPr lang="es-ES" sz="1200" dirty="0" err="1"/>
              <a:t>not</a:t>
            </a:r>
            <a:r>
              <a:rPr lang="es-ES" sz="1200" dirty="0"/>
              <a:t> </a:t>
            </a:r>
            <a:r>
              <a:rPr lang="es-ES" sz="1200" dirty="0" err="1"/>
              <a:t>differ</a:t>
            </a:r>
            <a:r>
              <a:rPr lang="es-ES" sz="1200" dirty="0"/>
              <a:t> </a:t>
            </a:r>
            <a:r>
              <a:rPr lang="es-ES" sz="1200" dirty="0" err="1"/>
              <a:t>from</a:t>
            </a:r>
            <a:r>
              <a:rPr lang="es-ES" sz="1200" dirty="0"/>
              <a:t> a normal </a:t>
            </a:r>
            <a:r>
              <a:rPr lang="es-ES" sz="1200" dirty="0" err="1"/>
              <a:t>one</a:t>
            </a:r>
            <a:r>
              <a:rPr lang="es-ES" sz="1200" dirty="0"/>
              <a:t>, </a:t>
            </a:r>
            <a:r>
              <a:rPr lang="es-ES" sz="1200" dirty="0" err="1"/>
              <a:t>but</a:t>
            </a:r>
            <a:r>
              <a:rPr lang="es-ES" sz="1200" dirty="0"/>
              <a:t> </a:t>
            </a:r>
            <a:r>
              <a:rPr lang="es-ES" sz="1200" dirty="0" err="1"/>
              <a:t>the</a:t>
            </a:r>
            <a:r>
              <a:rPr lang="es-ES" sz="1200" dirty="0"/>
              <a:t> concept of linear </a:t>
            </a:r>
            <a:r>
              <a:rPr lang="es-ES" sz="1200" dirty="0" err="1"/>
              <a:t>superposition</a:t>
            </a:r>
            <a:r>
              <a:rPr lang="es-ES" sz="1200" dirty="0"/>
              <a:t> </a:t>
            </a:r>
            <a:r>
              <a:rPr lang="es-ES" sz="1200" dirty="0" err="1"/>
              <a:t>is</a:t>
            </a:r>
            <a:r>
              <a:rPr lang="es-ES" sz="1200" dirty="0"/>
              <a:t> </a:t>
            </a:r>
            <a:r>
              <a:rPr lang="es-ES" sz="1200" dirty="0" err="1"/>
              <a:t>one</a:t>
            </a:r>
            <a:r>
              <a:rPr lang="es-ES" sz="1200" dirty="0"/>
              <a:t> of </a:t>
            </a:r>
            <a:r>
              <a:rPr lang="es-ES" sz="1200" dirty="0" err="1"/>
              <a:t>the</a:t>
            </a:r>
            <a:r>
              <a:rPr lang="es-ES" sz="1200" dirty="0"/>
              <a:t> </a:t>
            </a:r>
            <a:r>
              <a:rPr lang="es-ES" sz="1200" dirty="0" err="1"/>
              <a:t>differences</a:t>
            </a:r>
            <a:r>
              <a:rPr lang="es-ES" sz="1200" dirty="0"/>
              <a:t> </a:t>
            </a:r>
            <a:r>
              <a:rPr lang="es-ES" sz="1200" dirty="0" err="1"/>
              <a:t>that</a:t>
            </a:r>
            <a:r>
              <a:rPr lang="es-ES" sz="1200" dirty="0"/>
              <a:t> can be </a:t>
            </a:r>
            <a:r>
              <a:rPr lang="es-ES" sz="1200" dirty="0" err="1"/>
              <a:t>described</a:t>
            </a:r>
            <a:r>
              <a:rPr lang="es-ES" sz="1200" dirty="0"/>
              <a:t> </a:t>
            </a:r>
            <a:r>
              <a:rPr lang="es-ES" sz="1200" dirty="0" err="1"/>
              <a:t>graphically</a:t>
            </a:r>
            <a:r>
              <a:rPr lang="es-ES" sz="1200" dirty="0"/>
              <a:t> </a:t>
            </a:r>
            <a:r>
              <a:rPr lang="es-ES" sz="1200" dirty="0" err="1"/>
              <a:t>by</a:t>
            </a:r>
            <a:r>
              <a:rPr lang="es-ES" sz="1200" dirty="0"/>
              <a:t> </a:t>
            </a:r>
            <a:r>
              <a:rPr lang="es-ES" sz="1200" dirty="0" err="1"/>
              <a:t>the</a:t>
            </a:r>
            <a:r>
              <a:rPr lang="es-ES" sz="1200" dirty="0"/>
              <a:t> </a:t>
            </a:r>
            <a:r>
              <a:rPr lang="es-ES" sz="1200" dirty="0" err="1"/>
              <a:t>picture</a:t>
            </a:r>
            <a:r>
              <a:rPr lang="es-ES" sz="1200" dirty="0"/>
              <a:t>.</a:t>
            </a:r>
          </a:p>
        </p:txBody>
      </p:sp>
      <p:pic>
        <p:nvPicPr>
          <p:cNvPr id="3" name="Imagen 2" descr="Imagen que contiene objeto, foto, viejo&#10;&#10;Descripción generada automáticamente">
            <a:extLst>
              <a:ext uri="{FF2B5EF4-FFF2-40B4-BE49-F238E27FC236}">
                <a16:creationId xmlns:a16="http://schemas.microsoft.com/office/drawing/2014/main" id="{3D9CABE0-4E89-714F-AE42-CB491ECD8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3040" y="1719974"/>
            <a:ext cx="4912710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91226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p66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7357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ES" dirty="0"/>
              <a:t>Quantum Artificial Neural Network (QANN) (II)</a:t>
            </a:r>
            <a:endParaRPr dirty="0"/>
          </a:p>
        </p:txBody>
      </p:sp>
      <p:cxnSp>
        <p:nvCxnSpPr>
          <p:cNvPr id="2147" name="Google Shape;2147;p66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5" name="Google Shape;215;p44">
            <a:extLst>
              <a:ext uri="{FF2B5EF4-FFF2-40B4-BE49-F238E27FC236}">
                <a16:creationId xmlns:a16="http://schemas.microsoft.com/office/drawing/2014/main" id="{B4F29963-7F2F-734F-8E7F-8BFC22C38DE0}"/>
              </a:ext>
            </a:extLst>
          </p:cNvPr>
          <p:cNvSpPr txBox="1">
            <a:spLocks/>
          </p:cNvSpPr>
          <p:nvPr/>
        </p:nvSpPr>
        <p:spPr>
          <a:xfrm>
            <a:off x="985080" y="2035063"/>
            <a:ext cx="7559480" cy="17220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"/>
              <a:buNone/>
              <a:defRPr sz="1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14300" indent="0">
              <a:spcBef>
                <a:spcPts val="1600"/>
              </a:spcBef>
            </a:pPr>
            <a:r>
              <a:rPr lang="es-ES" sz="1200" b="1" dirty="0" err="1"/>
              <a:t>Overall</a:t>
            </a:r>
            <a:r>
              <a:rPr lang="es-ES" sz="1200" b="1" dirty="0"/>
              <a:t> Network </a:t>
            </a:r>
            <a:r>
              <a:rPr lang="es-ES" sz="1200" b="1" dirty="0" err="1"/>
              <a:t>Superposition</a:t>
            </a:r>
            <a:r>
              <a:rPr lang="es-ES" sz="1200" dirty="0"/>
              <a:t>: As </a:t>
            </a:r>
            <a:r>
              <a:rPr lang="es-ES" sz="1200" dirty="0" err="1"/>
              <a:t>the</a:t>
            </a:r>
            <a:r>
              <a:rPr lang="es-ES" sz="1200" dirty="0"/>
              <a:t> linear </a:t>
            </a:r>
            <a:r>
              <a:rPr lang="es-ES" sz="1200" dirty="0" err="1"/>
              <a:t>superposition</a:t>
            </a:r>
            <a:r>
              <a:rPr lang="es-ES" sz="1200" dirty="0"/>
              <a:t> </a:t>
            </a:r>
            <a:r>
              <a:rPr lang="es-ES" sz="1200" dirty="0" err="1"/>
              <a:t>indeed</a:t>
            </a:r>
            <a:r>
              <a:rPr lang="es-ES" sz="1200" dirty="0"/>
              <a:t> </a:t>
            </a:r>
            <a:r>
              <a:rPr lang="es-ES" sz="1200" dirty="0" err="1"/>
              <a:t>dictates</a:t>
            </a:r>
            <a:r>
              <a:rPr lang="es-ES" sz="1200" dirty="0"/>
              <a:t> </a:t>
            </a:r>
            <a:r>
              <a:rPr lang="es-ES" sz="1200" dirty="0" err="1"/>
              <a:t>that</a:t>
            </a:r>
            <a:r>
              <a:rPr lang="es-ES" sz="1200" dirty="0"/>
              <a:t> </a:t>
            </a:r>
            <a:r>
              <a:rPr lang="es-ES" sz="1200" dirty="0" err="1"/>
              <a:t>any</a:t>
            </a:r>
            <a:r>
              <a:rPr lang="es-ES" sz="1200" dirty="0"/>
              <a:t> </a:t>
            </a:r>
            <a:r>
              <a:rPr lang="es-ES" sz="1200" dirty="0" err="1"/>
              <a:t>possible</a:t>
            </a:r>
            <a:r>
              <a:rPr lang="es-ES" sz="1200" dirty="0"/>
              <a:t> </a:t>
            </a:r>
            <a:r>
              <a:rPr lang="es-ES" sz="1200" dirty="0" err="1"/>
              <a:t>configuration</a:t>
            </a:r>
            <a:r>
              <a:rPr lang="es-ES" sz="1200" dirty="0"/>
              <a:t> of </a:t>
            </a:r>
            <a:r>
              <a:rPr lang="es-ES" sz="1200" dirty="0" err="1"/>
              <a:t>each</a:t>
            </a:r>
            <a:r>
              <a:rPr lang="es-ES" sz="1200" dirty="0"/>
              <a:t> </a:t>
            </a:r>
            <a:r>
              <a:rPr lang="es-ES" sz="1200" dirty="0" err="1"/>
              <a:t>Qbit</a:t>
            </a:r>
            <a:r>
              <a:rPr lang="es-ES" sz="1200" dirty="0"/>
              <a:t> </a:t>
            </a:r>
            <a:r>
              <a:rPr lang="es-ES" sz="1200" dirty="0" err="1"/>
              <a:t>exists</a:t>
            </a:r>
            <a:r>
              <a:rPr lang="es-ES" sz="1200" dirty="0"/>
              <a:t> at once and as, </a:t>
            </a:r>
            <a:r>
              <a:rPr lang="es-ES" sz="1200" dirty="0" err="1"/>
              <a:t>related</a:t>
            </a:r>
            <a:r>
              <a:rPr lang="es-ES" sz="1200" dirty="0"/>
              <a:t> to </a:t>
            </a:r>
            <a:r>
              <a:rPr lang="es-ES" sz="1200" dirty="0" err="1"/>
              <a:t>the</a:t>
            </a:r>
            <a:r>
              <a:rPr lang="es-ES" sz="1200" dirty="0"/>
              <a:t> </a:t>
            </a:r>
            <a:r>
              <a:rPr lang="es-ES" sz="1200" dirty="0" err="1"/>
              <a:t>example</a:t>
            </a:r>
            <a:r>
              <a:rPr lang="es-ES" sz="1200" dirty="0"/>
              <a:t> QANN, </a:t>
            </a:r>
            <a:r>
              <a:rPr lang="es-ES" sz="1200" dirty="0" err="1"/>
              <a:t>any</a:t>
            </a:r>
            <a:r>
              <a:rPr lang="es-ES" sz="1200" dirty="0"/>
              <a:t> of </a:t>
            </a:r>
            <a:r>
              <a:rPr lang="es-ES" sz="1200" dirty="0" err="1"/>
              <a:t>these</a:t>
            </a:r>
            <a:r>
              <a:rPr lang="es-ES" sz="1200" dirty="0"/>
              <a:t> (</a:t>
            </a:r>
            <a:r>
              <a:rPr lang="es-ES" sz="1200" dirty="0" err="1"/>
              <a:t>weight</a:t>
            </a:r>
            <a:r>
              <a:rPr lang="es-ES" sz="1200" dirty="0"/>
              <a:t>) </a:t>
            </a:r>
            <a:r>
              <a:rPr lang="es-ES" sz="1200" dirty="0" err="1"/>
              <a:t>configurations</a:t>
            </a:r>
            <a:r>
              <a:rPr lang="es-ES" sz="1200" dirty="0"/>
              <a:t> has </a:t>
            </a:r>
            <a:r>
              <a:rPr lang="es-ES" sz="1200" dirty="0" err="1"/>
              <a:t>numerous</a:t>
            </a:r>
            <a:r>
              <a:rPr lang="es-ES" sz="1200" dirty="0"/>
              <a:t> </a:t>
            </a:r>
            <a:r>
              <a:rPr lang="es-ES" sz="1200" dirty="0" err="1"/>
              <a:t>configurations</a:t>
            </a:r>
            <a:r>
              <a:rPr lang="es-ES" sz="1200" dirty="0"/>
              <a:t> of </a:t>
            </a:r>
            <a:r>
              <a:rPr lang="es-ES" sz="1200" dirty="0" err="1"/>
              <a:t>thresholds</a:t>
            </a:r>
            <a:r>
              <a:rPr lang="es-ES" sz="1200" dirty="0"/>
              <a:t>, </a:t>
            </a:r>
            <a:r>
              <a:rPr lang="es-ES" sz="1200" dirty="0" err="1"/>
              <a:t>an</a:t>
            </a:r>
            <a:r>
              <a:rPr lang="es-ES" sz="1200" dirty="0"/>
              <a:t> </a:t>
            </a:r>
            <a:r>
              <a:rPr lang="es-ES" sz="1200" dirty="0" err="1"/>
              <a:t>impracticality</a:t>
            </a:r>
            <a:r>
              <a:rPr lang="es-ES" sz="1200" dirty="0"/>
              <a:t> </a:t>
            </a:r>
            <a:r>
              <a:rPr lang="es-ES" sz="1200" dirty="0" err="1"/>
              <a:t>occurs</a:t>
            </a:r>
            <a:r>
              <a:rPr lang="es-ES" sz="1200" dirty="0"/>
              <a:t>, </a:t>
            </a:r>
            <a:r>
              <a:rPr lang="es-ES" sz="1200" dirty="0" err="1"/>
              <a:t>namely</a:t>
            </a:r>
            <a:r>
              <a:rPr lang="es-ES" sz="1200" dirty="0"/>
              <a:t> </a:t>
            </a:r>
            <a:r>
              <a:rPr lang="es-ES" sz="1200" dirty="0" err="1"/>
              <a:t>the</a:t>
            </a:r>
            <a:r>
              <a:rPr lang="es-ES" sz="1200" dirty="0"/>
              <a:t> </a:t>
            </a:r>
            <a:r>
              <a:rPr lang="es-ES" sz="1200" dirty="0" err="1"/>
              <a:t>coexistence</a:t>
            </a:r>
            <a:r>
              <a:rPr lang="es-ES" sz="1200" dirty="0"/>
              <a:t> of </a:t>
            </a:r>
            <a:r>
              <a:rPr lang="es-ES" sz="1200" dirty="0" err="1"/>
              <a:t>identical</a:t>
            </a:r>
            <a:r>
              <a:rPr lang="es-ES" sz="1200" dirty="0"/>
              <a:t> </a:t>
            </a:r>
            <a:r>
              <a:rPr lang="es-ES" sz="1200" dirty="0" err="1"/>
              <a:t>configurations</a:t>
            </a:r>
            <a:r>
              <a:rPr lang="es-ES" sz="1200" dirty="0"/>
              <a:t> in </a:t>
            </a:r>
            <a:r>
              <a:rPr lang="es-ES" sz="1200" dirty="0" err="1"/>
              <a:t>one</a:t>
            </a:r>
            <a:r>
              <a:rPr lang="es-ES" sz="1200" dirty="0"/>
              <a:t> </a:t>
            </a:r>
            <a:r>
              <a:rPr lang="es-ES" sz="1200" dirty="0" err="1"/>
              <a:t>superposition</a:t>
            </a:r>
            <a:r>
              <a:rPr lang="es-ES" sz="1200" dirty="0"/>
              <a:t>.</a:t>
            </a:r>
          </a:p>
          <a:p>
            <a:pPr marL="285750" indent="-171450">
              <a:spcBef>
                <a:spcPts val="1600"/>
              </a:spcBef>
              <a:buFont typeface="Arial" panose="020B0604020202020204" pitchFamily="34" charset="0"/>
              <a:buChar char="•"/>
            </a:pPr>
            <a:endParaRPr lang="es-ES" sz="1200" dirty="0"/>
          </a:p>
          <a:p>
            <a:pPr marL="114300" indent="0">
              <a:spcBef>
                <a:spcPts val="1600"/>
              </a:spcBef>
            </a:pPr>
            <a:r>
              <a:rPr lang="es-ES" sz="1200" b="1" u="sng" dirty="0" err="1"/>
              <a:t>Thus</a:t>
            </a:r>
            <a:r>
              <a:rPr lang="es-ES" sz="1200" b="1" u="sng" dirty="0"/>
              <a:t>, </a:t>
            </a:r>
            <a:r>
              <a:rPr lang="es-ES" sz="1200" b="1" u="sng" dirty="0" err="1"/>
              <a:t>one</a:t>
            </a:r>
            <a:r>
              <a:rPr lang="es-ES" sz="1200" b="1" u="sng" dirty="0"/>
              <a:t> </a:t>
            </a:r>
            <a:r>
              <a:rPr lang="es-ES" sz="1200" b="1" u="sng" dirty="0" err="1"/>
              <a:t>configuration</a:t>
            </a:r>
            <a:r>
              <a:rPr lang="es-ES" sz="1200" b="1" u="sng" dirty="0"/>
              <a:t> of a quantum artificial neural </a:t>
            </a:r>
            <a:r>
              <a:rPr lang="es-ES" sz="1200" b="1" u="sng" dirty="0" err="1"/>
              <a:t>network</a:t>
            </a:r>
            <a:r>
              <a:rPr lang="es-ES" sz="1200" b="1" u="sng" dirty="0"/>
              <a:t> </a:t>
            </a:r>
            <a:r>
              <a:rPr lang="es-ES" sz="1200" b="1" u="sng" dirty="0" err="1"/>
              <a:t>must</a:t>
            </a:r>
            <a:r>
              <a:rPr lang="es-ES" sz="1200" b="1" u="sng" dirty="0"/>
              <a:t> </a:t>
            </a:r>
            <a:r>
              <a:rPr lang="es-ES" sz="1200" b="1" u="sng" dirty="0" err="1"/>
              <a:t>include</a:t>
            </a:r>
            <a:r>
              <a:rPr lang="es-ES" sz="1200" b="1" u="sng" dirty="0"/>
              <a:t> </a:t>
            </a:r>
            <a:r>
              <a:rPr lang="es-ES" sz="1200" b="1" u="sng" dirty="0" err="1"/>
              <a:t>both</a:t>
            </a:r>
            <a:r>
              <a:rPr lang="es-ES" sz="1200" b="1" u="sng" dirty="0"/>
              <a:t> </a:t>
            </a:r>
            <a:r>
              <a:rPr lang="es-ES" sz="1200" b="1" u="sng" dirty="0" err="1"/>
              <a:t>the</a:t>
            </a:r>
            <a:r>
              <a:rPr lang="es-ES" sz="1200" b="1" u="sng" dirty="0"/>
              <a:t> </a:t>
            </a:r>
            <a:r>
              <a:rPr lang="es-ES" sz="1200" b="1" u="sng" dirty="0" err="1"/>
              <a:t>weights</a:t>
            </a:r>
            <a:r>
              <a:rPr lang="es-ES" sz="1200" b="1" u="sng" dirty="0"/>
              <a:t> and </a:t>
            </a:r>
            <a:r>
              <a:rPr lang="es-ES" sz="1200" b="1" u="sng" dirty="0" err="1"/>
              <a:t>the</a:t>
            </a:r>
            <a:r>
              <a:rPr lang="es-ES" sz="1200" b="1" u="sng" dirty="0"/>
              <a:t> </a:t>
            </a:r>
            <a:r>
              <a:rPr lang="es-ES" sz="1200" b="1" u="sng" dirty="0" err="1"/>
              <a:t>neuron</a:t>
            </a:r>
            <a:r>
              <a:rPr lang="es-ES" sz="1200" b="1" u="sng" dirty="0"/>
              <a:t> </a:t>
            </a:r>
            <a:r>
              <a:rPr lang="es-ES" sz="1200" b="1" u="sng" dirty="0" err="1"/>
              <a:t>thresholds</a:t>
            </a:r>
            <a:r>
              <a:rPr lang="es-ES" sz="1200" b="1" u="sng" dirty="0"/>
              <a:t>.</a:t>
            </a:r>
          </a:p>
        </p:txBody>
      </p:sp>
      <p:sp>
        <p:nvSpPr>
          <p:cNvPr id="2" name="Elipse 1">
            <a:extLst>
              <a:ext uri="{FF2B5EF4-FFF2-40B4-BE49-F238E27FC236}">
                <a16:creationId xmlns:a16="http://schemas.microsoft.com/office/drawing/2014/main" id="{E836E55E-1092-A64C-B179-A7E277B86EAB}"/>
              </a:ext>
            </a:extLst>
          </p:cNvPr>
          <p:cNvSpPr/>
          <p:nvPr/>
        </p:nvSpPr>
        <p:spPr>
          <a:xfrm>
            <a:off x="5882640" y="612663"/>
            <a:ext cx="2001520" cy="142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114300" algn="ctr">
              <a:spcBef>
                <a:spcPts val="1600"/>
              </a:spcBef>
              <a:buClr>
                <a:schemeClr val="lt1"/>
              </a:buClr>
              <a:buSzPts val="1800"/>
            </a:pPr>
            <a:r>
              <a:rPr lang="es-ES" sz="1200" dirty="0" err="1">
                <a:latin typeface="Montserrat"/>
                <a:sym typeface="Montserrat"/>
              </a:rPr>
              <a:t>Is</a:t>
            </a:r>
            <a:r>
              <a:rPr lang="es-ES" sz="1200" dirty="0">
                <a:latin typeface="Montserrat"/>
                <a:sym typeface="Montserrat"/>
              </a:rPr>
              <a:t> </a:t>
            </a:r>
            <a:r>
              <a:rPr lang="es-ES" sz="1200" dirty="0" err="1">
                <a:latin typeface="Montserrat"/>
                <a:sym typeface="Montserrat"/>
              </a:rPr>
              <a:t>it</a:t>
            </a:r>
            <a:r>
              <a:rPr lang="es-ES" sz="1200" dirty="0">
                <a:latin typeface="Montserrat"/>
                <a:sym typeface="Montserrat"/>
              </a:rPr>
              <a:t> posible to </a:t>
            </a:r>
            <a:r>
              <a:rPr lang="es-ES" sz="1200" dirty="0" err="1">
                <a:latin typeface="Montserrat"/>
                <a:sym typeface="Montserrat"/>
              </a:rPr>
              <a:t>predict</a:t>
            </a:r>
            <a:r>
              <a:rPr lang="es-ES" sz="1200" dirty="0">
                <a:latin typeface="Montserrat"/>
                <a:sym typeface="Montserrat"/>
              </a:rPr>
              <a:t> </a:t>
            </a:r>
            <a:r>
              <a:rPr lang="es-ES" sz="1200" dirty="0" err="1">
                <a:latin typeface="Montserrat"/>
                <a:sym typeface="Montserrat"/>
              </a:rPr>
              <a:t>financial</a:t>
            </a:r>
            <a:r>
              <a:rPr lang="es-ES" sz="1200" dirty="0">
                <a:latin typeface="Montserrat"/>
                <a:sym typeface="Montserrat"/>
              </a:rPr>
              <a:t> </a:t>
            </a:r>
            <a:r>
              <a:rPr lang="es-ES" sz="1200" dirty="0" err="1">
                <a:latin typeface="Montserrat"/>
                <a:sym typeface="Montserrat"/>
              </a:rPr>
              <a:t>turnmoils</a:t>
            </a:r>
            <a:r>
              <a:rPr lang="es-ES" sz="1200" dirty="0">
                <a:latin typeface="Montserrat"/>
                <a:sym typeface="Montserrat"/>
              </a:rPr>
              <a:t> </a:t>
            </a:r>
            <a:r>
              <a:rPr lang="es-ES" sz="1200" dirty="0" err="1">
                <a:latin typeface="Montserrat"/>
                <a:sym typeface="Montserrat"/>
              </a:rPr>
              <a:t>with</a:t>
            </a:r>
            <a:r>
              <a:rPr lang="es-ES" sz="1200" dirty="0">
                <a:latin typeface="Montserrat"/>
                <a:sym typeface="Montserrat"/>
              </a:rPr>
              <a:t> </a:t>
            </a:r>
            <a:r>
              <a:rPr lang="es-ES" sz="1200" dirty="0" err="1">
                <a:latin typeface="Montserrat"/>
                <a:sym typeface="Montserrat"/>
              </a:rPr>
              <a:t>QANNs</a:t>
            </a:r>
            <a:r>
              <a:rPr lang="es-ES" sz="1200" dirty="0">
                <a:latin typeface="Montserrat"/>
                <a:sym typeface="Montserrat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58097658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2" name="Google Shape;2152;p67"/>
          <p:cNvSpPr txBox="1">
            <a:spLocks noGrp="1"/>
          </p:cNvSpPr>
          <p:nvPr>
            <p:ph type="title"/>
          </p:nvPr>
        </p:nvSpPr>
        <p:spPr>
          <a:xfrm>
            <a:off x="1883185" y="1217407"/>
            <a:ext cx="50184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CONCLUSIONS</a:t>
            </a:r>
            <a:endParaRPr dirty="0"/>
          </a:p>
        </p:txBody>
      </p:sp>
      <p:sp>
        <p:nvSpPr>
          <p:cNvPr id="2153" name="Google Shape;2153;p67"/>
          <p:cNvSpPr txBox="1">
            <a:spLocks noGrp="1"/>
          </p:cNvSpPr>
          <p:nvPr>
            <p:ph type="subTitle" idx="1"/>
          </p:nvPr>
        </p:nvSpPr>
        <p:spPr>
          <a:xfrm>
            <a:off x="375557" y="2129393"/>
            <a:ext cx="8082643" cy="119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ctr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" dirty="0"/>
              <a:t>Mean reverting strategies are very effective during Black swan events</a:t>
            </a:r>
          </a:p>
          <a:p>
            <a:pPr marL="342900" lvl="0" algn="ctr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" dirty="0"/>
              <a:t>Use of ML, DL and Quantum will enhance traditional models solving complex models.</a:t>
            </a:r>
          </a:p>
          <a:p>
            <a:pPr marL="342900" lvl="0" algn="ctr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" dirty="0"/>
              <a:t>Optimization and allocation are two main aspects in which quantum would make a great difference.</a:t>
            </a:r>
          </a:p>
          <a:p>
            <a:pPr marL="342900" lvl="0" algn="ctr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r>
              <a:rPr lang="en" dirty="0"/>
              <a:t>QANNs might predict financial </a:t>
            </a:r>
            <a:r>
              <a:rPr lang="en" dirty="0" err="1"/>
              <a:t>turnmoils</a:t>
            </a:r>
            <a:r>
              <a:rPr lang="en" dirty="0"/>
              <a:t> derived from Black swan events.</a:t>
            </a:r>
          </a:p>
          <a:p>
            <a:pPr marL="342900" lvl="0" algn="ctr" rtl="0">
              <a:spcBef>
                <a:spcPts val="0"/>
              </a:spcBef>
              <a:spcAft>
                <a:spcPts val="0"/>
              </a:spcAft>
              <a:buFont typeface="+mj-lt"/>
              <a:buAutoNum type="arabicPeriod"/>
            </a:pP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</a:pPr>
            <a:endParaRPr lang="en" dirty="0"/>
          </a:p>
        </p:txBody>
      </p:sp>
      <p:cxnSp>
        <p:nvCxnSpPr>
          <p:cNvPr id="2154" name="Google Shape;2154;p67"/>
          <p:cNvCxnSpPr/>
          <p:nvPr/>
        </p:nvCxnSpPr>
        <p:spPr>
          <a:xfrm>
            <a:off x="3010885" y="1816207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3" name="Rectángulo 2">
            <a:extLst>
              <a:ext uri="{FF2B5EF4-FFF2-40B4-BE49-F238E27FC236}">
                <a16:creationId xmlns:a16="http://schemas.microsoft.com/office/drawing/2014/main" id="{675A57D4-BA2A-C046-812B-532BBCFDD0FE}"/>
              </a:ext>
            </a:extLst>
          </p:cNvPr>
          <p:cNvSpPr/>
          <p:nvPr/>
        </p:nvSpPr>
        <p:spPr>
          <a:xfrm>
            <a:off x="828827" y="3664483"/>
            <a:ext cx="748634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s-ES" sz="2800" u="sng" dirty="0" err="1">
                <a:solidFill>
                  <a:schemeClr val="lt1"/>
                </a:solidFill>
                <a:latin typeface="Montserrat ExtraBold"/>
                <a:sym typeface="Montserrat ExtraBold"/>
              </a:rPr>
              <a:t>Motivation</a:t>
            </a:r>
            <a:endParaRPr lang="es-ES" sz="2800" u="sng" dirty="0">
              <a:solidFill>
                <a:schemeClr val="lt1"/>
              </a:solidFill>
              <a:latin typeface="Montserrat ExtraBold"/>
              <a:sym typeface="Montserrat ExtraBold"/>
            </a:endParaRPr>
          </a:p>
          <a:p>
            <a:r>
              <a:rPr lang="es-ES" sz="2800" dirty="0" err="1">
                <a:solidFill>
                  <a:schemeClr val="lt1"/>
                </a:solidFill>
                <a:latin typeface="Montserrat ExtraBold"/>
                <a:sym typeface="Montserrat ExtraBold"/>
              </a:rPr>
              <a:t>Using</a:t>
            </a:r>
            <a:r>
              <a:rPr lang="es-ES" sz="2000" dirty="0">
                <a:solidFill>
                  <a:schemeClr val="bg1"/>
                </a:solidFill>
                <a:latin typeface="Montserrat Thin" pitchFamily="2" charset="77"/>
              </a:rPr>
              <a:t> </a:t>
            </a:r>
            <a:r>
              <a:rPr lang="es-ES" sz="2800" dirty="0" err="1">
                <a:solidFill>
                  <a:schemeClr val="lt1"/>
                </a:solidFill>
                <a:latin typeface="Montserrat ExtraBold"/>
              </a:rPr>
              <a:t>less</a:t>
            </a:r>
            <a:r>
              <a:rPr lang="es-ES" sz="2800" dirty="0">
                <a:solidFill>
                  <a:schemeClr val="lt1"/>
                </a:solidFill>
                <a:latin typeface="Montserrat ExtraBold"/>
              </a:rPr>
              <a:t> time = </a:t>
            </a:r>
            <a:r>
              <a:rPr lang="es-ES" sz="2800" dirty="0" err="1">
                <a:solidFill>
                  <a:schemeClr val="lt1"/>
                </a:solidFill>
                <a:latin typeface="Montserrat ExtraBold"/>
              </a:rPr>
              <a:t>earning</a:t>
            </a:r>
            <a:r>
              <a:rPr lang="es-ES" sz="2800" dirty="0">
                <a:solidFill>
                  <a:schemeClr val="lt1"/>
                </a:solidFill>
                <a:latin typeface="Montserrat ExtraBold"/>
              </a:rPr>
              <a:t> more </a:t>
            </a:r>
            <a:r>
              <a:rPr lang="es-ES" sz="2800" dirty="0" err="1">
                <a:solidFill>
                  <a:schemeClr val="lt1"/>
                </a:solidFill>
                <a:latin typeface="Montserrat ExtraBold"/>
              </a:rPr>
              <a:t>money</a:t>
            </a:r>
            <a:r>
              <a:rPr lang="es-ES" sz="2800" dirty="0">
                <a:solidFill>
                  <a:schemeClr val="lt1"/>
                </a:solidFill>
                <a:latin typeface="Montserrat ExtraBold"/>
              </a:rPr>
              <a:t>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42"/>
          <p:cNvSpPr txBox="1">
            <a:spLocks noGrp="1"/>
          </p:cNvSpPr>
          <p:nvPr>
            <p:ph type="subTitle" idx="1"/>
          </p:nvPr>
        </p:nvSpPr>
        <p:spPr>
          <a:xfrm>
            <a:off x="2481900" y="3945600"/>
            <a:ext cx="41802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Alan Turing.</a:t>
            </a:r>
            <a:endParaRPr dirty="0"/>
          </a:p>
        </p:txBody>
      </p:sp>
      <p:sp>
        <p:nvSpPr>
          <p:cNvPr id="201" name="Google Shape;201;p42"/>
          <p:cNvSpPr txBox="1">
            <a:spLocks noGrp="1"/>
          </p:cNvSpPr>
          <p:nvPr>
            <p:ph type="ctrTitle"/>
          </p:nvPr>
        </p:nvSpPr>
        <p:spPr>
          <a:xfrm>
            <a:off x="1850525" y="1157925"/>
            <a:ext cx="5442900" cy="260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“Sometimes it’s the people no one imagines anything of who do the things that no one can imagine.”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0" name="Google Shape;2190;p7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46293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CONTACT</a:t>
            </a:r>
            <a:endParaRPr dirty="0"/>
          </a:p>
        </p:txBody>
      </p:sp>
      <p:sp>
        <p:nvSpPr>
          <p:cNvPr id="2191" name="Google Shape;2191;p70"/>
          <p:cNvSpPr txBox="1">
            <a:spLocks noGrp="1"/>
          </p:cNvSpPr>
          <p:nvPr>
            <p:ph type="body" idx="1"/>
          </p:nvPr>
        </p:nvSpPr>
        <p:spPr>
          <a:xfrm>
            <a:off x="1480598" y="965695"/>
            <a:ext cx="5804122" cy="33218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39700" lvl="0" indent="0">
              <a:spcBef>
                <a:spcPts val="1600"/>
              </a:spcBef>
              <a:buNone/>
            </a:pPr>
            <a:r>
              <a:rPr lang="es-ES" dirty="0">
                <a:hlinkClick r:id="rId3"/>
              </a:rPr>
              <a:t>https://www.linkedin.com/in/luis-rom%C3%A1n-383b12b5/</a:t>
            </a:r>
            <a:endParaRPr lang="es-ES" dirty="0"/>
          </a:p>
          <a:p>
            <a:pPr marL="139700" lvl="0" indent="0">
              <a:spcBef>
                <a:spcPts val="1600"/>
              </a:spcBef>
              <a:buNone/>
            </a:pPr>
            <a:endParaRPr lang="es-ES" dirty="0">
              <a:hlinkClick r:id="rId4"/>
            </a:endParaRPr>
          </a:p>
          <a:p>
            <a:pPr marL="139700" lvl="0" indent="0">
              <a:spcBef>
                <a:spcPts val="1600"/>
              </a:spcBef>
              <a:buNone/>
            </a:pPr>
            <a:r>
              <a:rPr lang="es-ES" dirty="0">
                <a:hlinkClick r:id="rId4"/>
              </a:rPr>
              <a:t>https://twitter.com/luisalro94</a:t>
            </a:r>
            <a:endParaRPr lang="es-ES" dirty="0"/>
          </a:p>
          <a:p>
            <a:pPr marL="139700" lvl="0" indent="0">
              <a:spcBef>
                <a:spcPts val="1600"/>
              </a:spcBef>
              <a:buNone/>
            </a:pPr>
            <a:endParaRPr lang="es-ES" dirty="0"/>
          </a:p>
          <a:p>
            <a:pPr marL="139700" lvl="0" indent="0">
              <a:spcBef>
                <a:spcPts val="1600"/>
              </a:spcBef>
              <a:buNone/>
            </a:pPr>
            <a:r>
              <a:rPr lang="es-ES" dirty="0"/>
              <a:t>+34 620 04 50 09</a:t>
            </a:r>
          </a:p>
          <a:p>
            <a:pPr marL="139700" lvl="0" indent="0">
              <a:spcBef>
                <a:spcPts val="1600"/>
              </a:spcBef>
              <a:buNone/>
            </a:pPr>
            <a:endParaRPr lang="es-ES" dirty="0"/>
          </a:p>
          <a:p>
            <a:pPr marL="139700" lvl="0" indent="0">
              <a:spcBef>
                <a:spcPts val="1600"/>
              </a:spcBef>
              <a:buNone/>
            </a:pPr>
            <a:r>
              <a:rPr lang="es-ES" dirty="0"/>
              <a:t>luisalroman94@gmail.com</a:t>
            </a:r>
          </a:p>
          <a:p>
            <a:pPr marL="139700" lvl="0" indent="0">
              <a:spcBef>
                <a:spcPts val="1600"/>
              </a:spcBef>
              <a:buNone/>
            </a:pPr>
            <a:endParaRPr lang="es-ES" dirty="0"/>
          </a:p>
        </p:txBody>
      </p:sp>
      <p:cxnSp>
        <p:nvCxnSpPr>
          <p:cNvPr id="2192" name="Google Shape;2192;p7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7" name="Google Shape;13764;p85">
            <a:extLst>
              <a:ext uri="{FF2B5EF4-FFF2-40B4-BE49-F238E27FC236}">
                <a16:creationId xmlns:a16="http://schemas.microsoft.com/office/drawing/2014/main" id="{E7288F01-237A-CE45-B088-401686DCCEC1}"/>
              </a:ext>
            </a:extLst>
          </p:cNvPr>
          <p:cNvGrpSpPr/>
          <p:nvPr/>
        </p:nvGrpSpPr>
        <p:grpSpPr>
          <a:xfrm>
            <a:off x="1046874" y="1213588"/>
            <a:ext cx="346056" cy="345674"/>
            <a:chOff x="3752358" y="3817349"/>
            <a:chExt cx="346056" cy="345674"/>
          </a:xfrm>
          <a:solidFill>
            <a:schemeClr val="bg1"/>
          </a:solidFill>
        </p:grpSpPr>
        <p:sp>
          <p:nvSpPr>
            <p:cNvPr id="8" name="Google Shape;13765;p85">
              <a:extLst>
                <a:ext uri="{FF2B5EF4-FFF2-40B4-BE49-F238E27FC236}">
                  <a16:creationId xmlns:a16="http://schemas.microsoft.com/office/drawing/2014/main" id="{7677AFB9-484C-6A42-AA22-AD5567108FCE}"/>
                </a:ext>
              </a:extLst>
            </p:cNvPr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9" name="Google Shape;13766;p85">
              <a:extLst>
                <a:ext uri="{FF2B5EF4-FFF2-40B4-BE49-F238E27FC236}">
                  <a16:creationId xmlns:a16="http://schemas.microsoft.com/office/drawing/2014/main" id="{0FBA59E6-87C6-3949-91A4-BF46009B3C79}"/>
                </a:ext>
              </a:extLst>
            </p:cNvPr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0" name="Google Shape;13767;p85">
              <a:extLst>
                <a:ext uri="{FF2B5EF4-FFF2-40B4-BE49-F238E27FC236}">
                  <a16:creationId xmlns:a16="http://schemas.microsoft.com/office/drawing/2014/main" id="{63388DC2-F359-7C43-A487-89435B009433}"/>
                </a:ext>
              </a:extLst>
            </p:cNvPr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1" name="Google Shape;13768;p85">
              <a:extLst>
                <a:ext uri="{FF2B5EF4-FFF2-40B4-BE49-F238E27FC236}">
                  <a16:creationId xmlns:a16="http://schemas.microsoft.com/office/drawing/2014/main" id="{4FCF85C4-A2F4-BA44-99B4-3DA58CC9164D}"/>
                </a:ext>
              </a:extLst>
            </p:cNvPr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Google Shape;13777;p85">
            <a:extLst>
              <a:ext uri="{FF2B5EF4-FFF2-40B4-BE49-F238E27FC236}">
                <a16:creationId xmlns:a16="http://schemas.microsoft.com/office/drawing/2014/main" id="{EF57B0B8-FBDE-9546-AC77-D40A4B6AF028}"/>
              </a:ext>
            </a:extLst>
          </p:cNvPr>
          <p:cNvGrpSpPr/>
          <p:nvPr/>
        </p:nvGrpSpPr>
        <p:grpSpPr>
          <a:xfrm>
            <a:off x="1046874" y="2061740"/>
            <a:ext cx="346024" cy="345674"/>
            <a:chOff x="4201447" y="3817349"/>
            <a:chExt cx="346024" cy="345674"/>
          </a:xfrm>
          <a:solidFill>
            <a:schemeClr val="bg1"/>
          </a:solidFill>
        </p:grpSpPr>
        <p:sp>
          <p:nvSpPr>
            <p:cNvPr id="13" name="Google Shape;13778;p85">
              <a:extLst>
                <a:ext uri="{FF2B5EF4-FFF2-40B4-BE49-F238E27FC236}">
                  <a16:creationId xmlns:a16="http://schemas.microsoft.com/office/drawing/2014/main" id="{A6DD8418-8B7D-C949-8480-0EFF0128E535}"/>
                </a:ext>
              </a:extLst>
            </p:cNvPr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4" name="Google Shape;13779;p85">
              <a:extLst>
                <a:ext uri="{FF2B5EF4-FFF2-40B4-BE49-F238E27FC236}">
                  <a16:creationId xmlns:a16="http://schemas.microsoft.com/office/drawing/2014/main" id="{675FC024-6282-B347-92B0-4F0335987A05}"/>
                </a:ext>
              </a:extLst>
            </p:cNvPr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15" name="Google Shape;13780;p85">
            <a:extLst>
              <a:ext uri="{FF2B5EF4-FFF2-40B4-BE49-F238E27FC236}">
                <a16:creationId xmlns:a16="http://schemas.microsoft.com/office/drawing/2014/main" id="{84B2D60E-EBFA-6A41-9BCD-12FF6B2B572C}"/>
              </a:ext>
            </a:extLst>
          </p:cNvPr>
          <p:cNvGrpSpPr/>
          <p:nvPr/>
        </p:nvGrpSpPr>
        <p:grpSpPr>
          <a:xfrm>
            <a:off x="1046874" y="2909892"/>
            <a:ext cx="346024" cy="345674"/>
            <a:chOff x="4650919" y="3817349"/>
            <a:chExt cx="346024" cy="345674"/>
          </a:xfrm>
          <a:solidFill>
            <a:schemeClr val="bg1"/>
          </a:solidFill>
        </p:grpSpPr>
        <p:sp>
          <p:nvSpPr>
            <p:cNvPr id="16" name="Google Shape;13781;p85">
              <a:extLst>
                <a:ext uri="{FF2B5EF4-FFF2-40B4-BE49-F238E27FC236}">
                  <a16:creationId xmlns:a16="http://schemas.microsoft.com/office/drawing/2014/main" id="{3F922946-E908-4945-860B-A89193180784}"/>
                </a:ext>
              </a:extLst>
            </p:cNvPr>
            <p:cNvSpPr/>
            <p:nvPr/>
          </p:nvSpPr>
          <p:spPr>
            <a:xfrm>
              <a:off x="4650919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42" y="334"/>
                  </a:moveTo>
                  <a:cubicBezTo>
                    <a:pt x="8251" y="334"/>
                    <a:pt x="10526" y="2608"/>
                    <a:pt x="10526" y="5430"/>
                  </a:cubicBezTo>
                  <a:cubicBezTo>
                    <a:pt x="10526" y="8240"/>
                    <a:pt x="8240" y="10514"/>
                    <a:pt x="5442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42" y="334"/>
                  </a:cubicBezTo>
                  <a:close/>
                  <a:moveTo>
                    <a:pt x="5442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0" y="3989"/>
                    <a:pt x="0" y="5430"/>
                  </a:cubicBezTo>
                  <a:cubicBezTo>
                    <a:pt x="0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42" y="10859"/>
                  </a:cubicBezTo>
                  <a:cubicBezTo>
                    <a:pt x="6882" y="10859"/>
                    <a:pt x="8251" y="10300"/>
                    <a:pt x="9275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5" y="1584"/>
                  </a:cubicBezTo>
                  <a:cubicBezTo>
                    <a:pt x="8251" y="560"/>
                    <a:pt x="6882" y="1"/>
                    <a:pt x="5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7" name="Google Shape;13782;p85">
              <a:extLst>
                <a:ext uri="{FF2B5EF4-FFF2-40B4-BE49-F238E27FC236}">
                  <a16:creationId xmlns:a16="http://schemas.microsoft.com/office/drawing/2014/main" id="{6F605345-6C14-FD40-9F79-380CD96E427E}"/>
                </a:ext>
              </a:extLst>
            </p:cNvPr>
            <p:cNvSpPr/>
            <p:nvPr/>
          </p:nvSpPr>
          <p:spPr>
            <a:xfrm>
              <a:off x="4701305" y="3867386"/>
              <a:ext cx="244486" cy="242958"/>
            </a:xfrm>
            <a:custGeom>
              <a:avLst/>
              <a:gdLst/>
              <a:ahLst/>
              <a:cxnLst/>
              <a:rect l="l" t="t" r="r" b="b"/>
              <a:pathLst>
                <a:path w="7681" h="7633" extrusionOk="0">
                  <a:moveTo>
                    <a:pt x="3835" y="0"/>
                  </a:moveTo>
                  <a:cubicBezTo>
                    <a:pt x="1727" y="0"/>
                    <a:pt x="13" y="1715"/>
                    <a:pt x="13" y="3822"/>
                  </a:cubicBezTo>
                  <a:cubicBezTo>
                    <a:pt x="13" y="4418"/>
                    <a:pt x="144" y="5001"/>
                    <a:pt x="418" y="5537"/>
                  </a:cubicBezTo>
                  <a:lnTo>
                    <a:pt x="25" y="6501"/>
                  </a:lnTo>
                  <a:cubicBezTo>
                    <a:pt x="1" y="6585"/>
                    <a:pt x="13" y="6656"/>
                    <a:pt x="84" y="6704"/>
                  </a:cubicBezTo>
                  <a:cubicBezTo>
                    <a:pt x="120" y="6727"/>
                    <a:pt x="156" y="6727"/>
                    <a:pt x="191" y="6727"/>
                  </a:cubicBezTo>
                  <a:lnTo>
                    <a:pt x="1370" y="6727"/>
                  </a:lnTo>
                  <a:cubicBezTo>
                    <a:pt x="2061" y="7323"/>
                    <a:pt x="2942" y="7632"/>
                    <a:pt x="3847" y="7632"/>
                  </a:cubicBezTo>
                  <a:cubicBezTo>
                    <a:pt x="5966" y="7632"/>
                    <a:pt x="7680" y="5930"/>
                    <a:pt x="7680" y="3810"/>
                  </a:cubicBezTo>
                  <a:cubicBezTo>
                    <a:pt x="7680" y="3096"/>
                    <a:pt x="7454" y="2394"/>
                    <a:pt x="7085" y="1798"/>
                  </a:cubicBezTo>
                  <a:cubicBezTo>
                    <a:pt x="7052" y="1752"/>
                    <a:pt x="6997" y="1727"/>
                    <a:pt x="6940" y="1727"/>
                  </a:cubicBezTo>
                  <a:cubicBezTo>
                    <a:pt x="6894" y="1727"/>
                    <a:pt x="6848" y="1743"/>
                    <a:pt x="6811" y="1774"/>
                  </a:cubicBezTo>
                  <a:cubicBezTo>
                    <a:pt x="6752" y="1834"/>
                    <a:pt x="6752" y="1917"/>
                    <a:pt x="6787" y="1977"/>
                  </a:cubicBezTo>
                  <a:cubicBezTo>
                    <a:pt x="7133" y="2513"/>
                    <a:pt x="7323" y="3156"/>
                    <a:pt x="7323" y="3846"/>
                  </a:cubicBezTo>
                  <a:cubicBezTo>
                    <a:pt x="7323" y="5763"/>
                    <a:pt x="5764" y="7323"/>
                    <a:pt x="3835" y="7323"/>
                  </a:cubicBezTo>
                  <a:cubicBezTo>
                    <a:pt x="2989" y="7323"/>
                    <a:pt x="2168" y="7013"/>
                    <a:pt x="1537" y="6442"/>
                  </a:cubicBezTo>
                  <a:cubicBezTo>
                    <a:pt x="1501" y="6418"/>
                    <a:pt x="1453" y="6406"/>
                    <a:pt x="1418" y="6406"/>
                  </a:cubicBezTo>
                  <a:lnTo>
                    <a:pt x="430" y="6406"/>
                  </a:lnTo>
                  <a:lnTo>
                    <a:pt x="763" y="5596"/>
                  </a:lnTo>
                  <a:cubicBezTo>
                    <a:pt x="775" y="5549"/>
                    <a:pt x="775" y="5489"/>
                    <a:pt x="763" y="5453"/>
                  </a:cubicBezTo>
                  <a:cubicBezTo>
                    <a:pt x="489" y="4953"/>
                    <a:pt x="358" y="4394"/>
                    <a:pt x="358" y="3822"/>
                  </a:cubicBezTo>
                  <a:cubicBezTo>
                    <a:pt x="358" y="1905"/>
                    <a:pt x="1918" y="346"/>
                    <a:pt x="3835" y="346"/>
                  </a:cubicBezTo>
                  <a:cubicBezTo>
                    <a:pt x="4787" y="346"/>
                    <a:pt x="5656" y="727"/>
                    <a:pt x="6276" y="1346"/>
                  </a:cubicBezTo>
                  <a:cubicBezTo>
                    <a:pt x="6305" y="1376"/>
                    <a:pt x="6350" y="1390"/>
                    <a:pt x="6395" y="1390"/>
                  </a:cubicBezTo>
                  <a:cubicBezTo>
                    <a:pt x="6439" y="1390"/>
                    <a:pt x="6484" y="1376"/>
                    <a:pt x="6514" y="1346"/>
                  </a:cubicBezTo>
                  <a:cubicBezTo>
                    <a:pt x="6573" y="1262"/>
                    <a:pt x="6573" y="1167"/>
                    <a:pt x="6514" y="1108"/>
                  </a:cubicBezTo>
                  <a:cubicBezTo>
                    <a:pt x="5835" y="417"/>
                    <a:pt x="4882" y="0"/>
                    <a:pt x="38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18" name="Google Shape;13783;p85">
              <a:extLst>
                <a:ext uri="{FF2B5EF4-FFF2-40B4-BE49-F238E27FC236}">
                  <a16:creationId xmlns:a16="http://schemas.microsoft.com/office/drawing/2014/main" id="{A862B1ED-00AB-3D45-829B-9C77714B8D55}"/>
                </a:ext>
              </a:extLst>
            </p:cNvPr>
            <p:cNvSpPr/>
            <p:nvPr/>
          </p:nvSpPr>
          <p:spPr>
            <a:xfrm>
              <a:off x="4749464" y="3911534"/>
              <a:ext cx="153134" cy="151065"/>
            </a:xfrm>
            <a:custGeom>
              <a:avLst/>
              <a:gdLst/>
              <a:ahLst/>
              <a:cxnLst/>
              <a:rect l="l" t="t" r="r" b="b"/>
              <a:pathLst>
                <a:path w="4811" h="4746" extrusionOk="0">
                  <a:moveTo>
                    <a:pt x="1384" y="0"/>
                  </a:moveTo>
                  <a:cubicBezTo>
                    <a:pt x="1342" y="0"/>
                    <a:pt x="1304" y="18"/>
                    <a:pt x="1274" y="54"/>
                  </a:cubicBezTo>
                  <a:lnTo>
                    <a:pt x="274" y="1054"/>
                  </a:lnTo>
                  <a:cubicBezTo>
                    <a:pt x="36" y="1292"/>
                    <a:pt x="0" y="1661"/>
                    <a:pt x="202" y="1935"/>
                  </a:cubicBezTo>
                  <a:cubicBezTo>
                    <a:pt x="619" y="2495"/>
                    <a:pt x="1072" y="3031"/>
                    <a:pt x="1572" y="3531"/>
                  </a:cubicBezTo>
                  <a:cubicBezTo>
                    <a:pt x="1601" y="3560"/>
                    <a:pt x="1646" y="3575"/>
                    <a:pt x="1691" y="3575"/>
                  </a:cubicBezTo>
                  <a:cubicBezTo>
                    <a:pt x="1735" y="3575"/>
                    <a:pt x="1780" y="3560"/>
                    <a:pt x="1810" y="3531"/>
                  </a:cubicBezTo>
                  <a:cubicBezTo>
                    <a:pt x="1881" y="3447"/>
                    <a:pt x="1869" y="3352"/>
                    <a:pt x="1810" y="3293"/>
                  </a:cubicBezTo>
                  <a:cubicBezTo>
                    <a:pt x="1310" y="2816"/>
                    <a:pt x="869" y="2304"/>
                    <a:pt x="464" y="1745"/>
                  </a:cubicBezTo>
                  <a:cubicBezTo>
                    <a:pt x="381" y="1602"/>
                    <a:pt x="393" y="1423"/>
                    <a:pt x="500" y="1304"/>
                  </a:cubicBezTo>
                  <a:lnTo>
                    <a:pt x="1369" y="435"/>
                  </a:lnTo>
                  <a:lnTo>
                    <a:pt x="2107" y="1161"/>
                  </a:lnTo>
                  <a:lnTo>
                    <a:pt x="1750" y="1518"/>
                  </a:lnTo>
                  <a:cubicBezTo>
                    <a:pt x="1703" y="1566"/>
                    <a:pt x="1691" y="1638"/>
                    <a:pt x="1703" y="1697"/>
                  </a:cubicBezTo>
                  <a:cubicBezTo>
                    <a:pt x="1941" y="2400"/>
                    <a:pt x="2405" y="2876"/>
                    <a:pt x="3096" y="3090"/>
                  </a:cubicBezTo>
                  <a:cubicBezTo>
                    <a:pt x="3112" y="3097"/>
                    <a:pt x="3131" y="3100"/>
                    <a:pt x="3150" y="3100"/>
                  </a:cubicBezTo>
                  <a:cubicBezTo>
                    <a:pt x="3198" y="3100"/>
                    <a:pt x="3248" y="3080"/>
                    <a:pt x="3274" y="3054"/>
                  </a:cubicBezTo>
                  <a:lnTo>
                    <a:pt x="3631" y="2697"/>
                  </a:lnTo>
                  <a:lnTo>
                    <a:pt x="4370" y="3423"/>
                  </a:lnTo>
                  <a:lnTo>
                    <a:pt x="3489" y="4305"/>
                  </a:lnTo>
                  <a:cubicBezTo>
                    <a:pt x="3424" y="4369"/>
                    <a:pt x="3343" y="4402"/>
                    <a:pt x="3261" y="4402"/>
                  </a:cubicBezTo>
                  <a:cubicBezTo>
                    <a:pt x="3191" y="4402"/>
                    <a:pt x="3120" y="4378"/>
                    <a:pt x="3060" y="4328"/>
                  </a:cubicBezTo>
                  <a:cubicBezTo>
                    <a:pt x="2834" y="4162"/>
                    <a:pt x="2607" y="4007"/>
                    <a:pt x="2405" y="3828"/>
                  </a:cubicBezTo>
                  <a:cubicBezTo>
                    <a:pt x="2368" y="3801"/>
                    <a:pt x="2330" y="3789"/>
                    <a:pt x="2295" y="3789"/>
                  </a:cubicBezTo>
                  <a:cubicBezTo>
                    <a:pt x="2251" y="3789"/>
                    <a:pt x="2212" y="3807"/>
                    <a:pt x="2179" y="3840"/>
                  </a:cubicBezTo>
                  <a:cubicBezTo>
                    <a:pt x="2107" y="3912"/>
                    <a:pt x="2119" y="4031"/>
                    <a:pt x="2191" y="4090"/>
                  </a:cubicBezTo>
                  <a:cubicBezTo>
                    <a:pt x="2417" y="4269"/>
                    <a:pt x="2643" y="4447"/>
                    <a:pt x="2858" y="4614"/>
                  </a:cubicBezTo>
                  <a:cubicBezTo>
                    <a:pt x="2977" y="4697"/>
                    <a:pt x="3119" y="4745"/>
                    <a:pt x="3250" y="4745"/>
                  </a:cubicBezTo>
                  <a:cubicBezTo>
                    <a:pt x="3429" y="4745"/>
                    <a:pt x="3596" y="4674"/>
                    <a:pt x="3727" y="4555"/>
                  </a:cubicBezTo>
                  <a:lnTo>
                    <a:pt x="4727" y="3554"/>
                  </a:lnTo>
                  <a:cubicBezTo>
                    <a:pt x="4798" y="3495"/>
                    <a:pt x="4810" y="3423"/>
                    <a:pt x="4786" y="3352"/>
                  </a:cubicBezTo>
                  <a:cubicBezTo>
                    <a:pt x="4763" y="3328"/>
                    <a:pt x="4751" y="3304"/>
                    <a:pt x="4739" y="3293"/>
                  </a:cubicBezTo>
                  <a:lnTo>
                    <a:pt x="3774" y="2316"/>
                  </a:lnTo>
                  <a:cubicBezTo>
                    <a:pt x="3733" y="2280"/>
                    <a:pt x="3688" y="2263"/>
                    <a:pt x="3646" y="2263"/>
                  </a:cubicBezTo>
                  <a:cubicBezTo>
                    <a:pt x="3605" y="2263"/>
                    <a:pt x="3566" y="2280"/>
                    <a:pt x="3536" y="2316"/>
                  </a:cubicBezTo>
                  <a:lnTo>
                    <a:pt x="3131" y="2721"/>
                  </a:lnTo>
                  <a:cubicBezTo>
                    <a:pt x="2619" y="2531"/>
                    <a:pt x="2286" y="2185"/>
                    <a:pt x="2072" y="1661"/>
                  </a:cubicBezTo>
                  <a:lnTo>
                    <a:pt x="2477" y="1268"/>
                  </a:lnTo>
                  <a:cubicBezTo>
                    <a:pt x="2548" y="1185"/>
                    <a:pt x="2548" y="1090"/>
                    <a:pt x="2477" y="1030"/>
                  </a:cubicBezTo>
                  <a:lnTo>
                    <a:pt x="1512" y="54"/>
                  </a:lnTo>
                  <a:cubicBezTo>
                    <a:pt x="1470" y="18"/>
                    <a:pt x="1426" y="0"/>
                    <a:pt x="13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grpSp>
        <p:nvGrpSpPr>
          <p:cNvPr id="19" name="Google Shape;13954;p85">
            <a:extLst>
              <a:ext uri="{FF2B5EF4-FFF2-40B4-BE49-F238E27FC236}">
                <a16:creationId xmlns:a16="http://schemas.microsoft.com/office/drawing/2014/main" id="{D8DBA099-F3B0-2C4C-A393-8D66DE5FDFE8}"/>
              </a:ext>
            </a:extLst>
          </p:cNvPr>
          <p:cNvGrpSpPr/>
          <p:nvPr/>
        </p:nvGrpSpPr>
        <p:grpSpPr>
          <a:xfrm>
            <a:off x="1046874" y="3628787"/>
            <a:ext cx="346024" cy="345674"/>
            <a:chOff x="5170480" y="2934639"/>
            <a:chExt cx="261929" cy="280550"/>
          </a:xfrm>
          <a:solidFill>
            <a:schemeClr val="bg1"/>
          </a:solidFill>
        </p:grpSpPr>
        <p:sp>
          <p:nvSpPr>
            <p:cNvPr id="20" name="Google Shape;13955;p85">
              <a:extLst>
                <a:ext uri="{FF2B5EF4-FFF2-40B4-BE49-F238E27FC236}">
                  <a16:creationId xmlns:a16="http://schemas.microsoft.com/office/drawing/2014/main" id="{D7A3156A-B3A1-084A-9E1B-7B7E46CC4B00}"/>
                </a:ext>
              </a:extLst>
            </p:cNvPr>
            <p:cNvSpPr/>
            <p:nvPr/>
          </p:nvSpPr>
          <p:spPr>
            <a:xfrm>
              <a:off x="5170480" y="2934639"/>
              <a:ext cx="243340" cy="280550"/>
            </a:xfrm>
            <a:custGeom>
              <a:avLst/>
              <a:gdLst/>
              <a:ahLst/>
              <a:cxnLst/>
              <a:rect l="l" t="t" r="r" b="b"/>
              <a:pathLst>
                <a:path w="7645" h="8814" extrusionOk="0">
                  <a:moveTo>
                    <a:pt x="4192" y="301"/>
                  </a:moveTo>
                  <a:lnTo>
                    <a:pt x="5228" y="1337"/>
                  </a:lnTo>
                  <a:lnTo>
                    <a:pt x="3144" y="1337"/>
                  </a:lnTo>
                  <a:lnTo>
                    <a:pt x="4192" y="301"/>
                  </a:lnTo>
                  <a:close/>
                  <a:moveTo>
                    <a:pt x="4190" y="0"/>
                  </a:moveTo>
                  <a:cubicBezTo>
                    <a:pt x="4156" y="0"/>
                    <a:pt x="4120" y="9"/>
                    <a:pt x="4097" y="27"/>
                  </a:cubicBezTo>
                  <a:lnTo>
                    <a:pt x="2787" y="1337"/>
                  </a:lnTo>
                  <a:lnTo>
                    <a:pt x="703" y="1337"/>
                  </a:lnTo>
                  <a:cubicBezTo>
                    <a:pt x="632" y="1337"/>
                    <a:pt x="572" y="1396"/>
                    <a:pt x="572" y="1480"/>
                  </a:cubicBezTo>
                  <a:lnTo>
                    <a:pt x="572" y="3623"/>
                  </a:lnTo>
                  <a:lnTo>
                    <a:pt x="144" y="3623"/>
                  </a:lnTo>
                  <a:cubicBezTo>
                    <a:pt x="60" y="3623"/>
                    <a:pt x="1" y="3682"/>
                    <a:pt x="1" y="3754"/>
                  </a:cubicBezTo>
                  <a:lnTo>
                    <a:pt x="1" y="8683"/>
                  </a:lnTo>
                  <a:cubicBezTo>
                    <a:pt x="1" y="8754"/>
                    <a:pt x="60" y="8814"/>
                    <a:pt x="144" y="8814"/>
                  </a:cubicBezTo>
                  <a:lnTo>
                    <a:pt x="1489" y="8814"/>
                  </a:lnTo>
                  <a:cubicBezTo>
                    <a:pt x="1572" y="8814"/>
                    <a:pt x="1632" y="8754"/>
                    <a:pt x="1632" y="8683"/>
                  </a:cubicBezTo>
                  <a:cubicBezTo>
                    <a:pt x="1632" y="8599"/>
                    <a:pt x="1572" y="8540"/>
                    <a:pt x="1489" y="8540"/>
                  </a:cubicBezTo>
                  <a:lnTo>
                    <a:pt x="275" y="8540"/>
                  </a:lnTo>
                  <a:lnTo>
                    <a:pt x="275" y="4004"/>
                  </a:lnTo>
                  <a:lnTo>
                    <a:pt x="882" y="4456"/>
                  </a:lnTo>
                  <a:cubicBezTo>
                    <a:pt x="904" y="4469"/>
                    <a:pt x="928" y="4476"/>
                    <a:pt x="952" y="4476"/>
                  </a:cubicBezTo>
                  <a:cubicBezTo>
                    <a:pt x="992" y="4476"/>
                    <a:pt x="1031" y="4458"/>
                    <a:pt x="1061" y="4420"/>
                  </a:cubicBezTo>
                  <a:cubicBezTo>
                    <a:pt x="1108" y="4361"/>
                    <a:pt x="1096" y="4289"/>
                    <a:pt x="1037" y="4242"/>
                  </a:cubicBezTo>
                  <a:lnTo>
                    <a:pt x="834" y="4087"/>
                  </a:lnTo>
                  <a:lnTo>
                    <a:pt x="834" y="3766"/>
                  </a:lnTo>
                  <a:lnTo>
                    <a:pt x="834" y="3754"/>
                  </a:lnTo>
                  <a:lnTo>
                    <a:pt x="834" y="3730"/>
                  </a:lnTo>
                  <a:lnTo>
                    <a:pt x="834" y="1610"/>
                  </a:lnTo>
                  <a:lnTo>
                    <a:pt x="7371" y="1610"/>
                  </a:lnTo>
                  <a:lnTo>
                    <a:pt x="7371" y="2099"/>
                  </a:lnTo>
                  <a:cubicBezTo>
                    <a:pt x="7371" y="2170"/>
                    <a:pt x="7430" y="2230"/>
                    <a:pt x="7502" y="2230"/>
                  </a:cubicBezTo>
                  <a:cubicBezTo>
                    <a:pt x="7585" y="2230"/>
                    <a:pt x="7645" y="2170"/>
                    <a:pt x="7645" y="2099"/>
                  </a:cubicBezTo>
                  <a:lnTo>
                    <a:pt x="7645" y="1468"/>
                  </a:lnTo>
                  <a:cubicBezTo>
                    <a:pt x="7633" y="1396"/>
                    <a:pt x="7573" y="1337"/>
                    <a:pt x="7490" y="1337"/>
                  </a:cubicBezTo>
                  <a:lnTo>
                    <a:pt x="5585" y="1337"/>
                  </a:lnTo>
                  <a:lnTo>
                    <a:pt x="4275" y="27"/>
                  </a:lnTo>
                  <a:cubicBezTo>
                    <a:pt x="4257" y="9"/>
                    <a:pt x="4225" y="0"/>
                    <a:pt x="41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1" name="Google Shape;13956;p85">
              <a:extLst>
                <a:ext uri="{FF2B5EF4-FFF2-40B4-BE49-F238E27FC236}">
                  <a16:creationId xmlns:a16="http://schemas.microsoft.com/office/drawing/2014/main" id="{CADF51CD-5E94-F242-B753-FAA686475499}"/>
                </a:ext>
              </a:extLst>
            </p:cNvPr>
            <p:cNvSpPr/>
            <p:nvPr/>
          </p:nvSpPr>
          <p:spPr>
            <a:xfrm>
              <a:off x="5217493" y="3007116"/>
              <a:ext cx="34122" cy="34122"/>
            </a:xfrm>
            <a:custGeom>
              <a:avLst/>
              <a:gdLst/>
              <a:ahLst/>
              <a:cxnLst/>
              <a:rect l="l" t="t" r="r" b="b"/>
              <a:pathLst>
                <a:path w="1072" h="1072" extrusionOk="0">
                  <a:moveTo>
                    <a:pt x="810" y="262"/>
                  </a:moveTo>
                  <a:lnTo>
                    <a:pt x="810" y="810"/>
                  </a:lnTo>
                  <a:lnTo>
                    <a:pt x="274" y="810"/>
                  </a:lnTo>
                  <a:lnTo>
                    <a:pt x="274" y="262"/>
                  </a:lnTo>
                  <a:close/>
                  <a:moveTo>
                    <a:pt x="143" y="0"/>
                  </a:moveTo>
                  <a:cubicBezTo>
                    <a:pt x="60" y="0"/>
                    <a:pt x="0" y="60"/>
                    <a:pt x="0" y="131"/>
                  </a:cubicBezTo>
                  <a:lnTo>
                    <a:pt x="0" y="941"/>
                  </a:lnTo>
                  <a:cubicBezTo>
                    <a:pt x="0" y="1012"/>
                    <a:pt x="60" y="1072"/>
                    <a:pt x="143" y="1072"/>
                  </a:cubicBezTo>
                  <a:lnTo>
                    <a:pt x="941" y="1072"/>
                  </a:lnTo>
                  <a:cubicBezTo>
                    <a:pt x="1012" y="1072"/>
                    <a:pt x="1072" y="1012"/>
                    <a:pt x="1072" y="941"/>
                  </a:cubicBezTo>
                  <a:lnTo>
                    <a:pt x="1072" y="131"/>
                  </a:lnTo>
                  <a:cubicBezTo>
                    <a:pt x="1060" y="60"/>
                    <a:pt x="1000" y="0"/>
                    <a:pt x="9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2" name="Google Shape;13957;p85">
              <a:extLst>
                <a:ext uri="{FF2B5EF4-FFF2-40B4-BE49-F238E27FC236}">
                  <a16:creationId xmlns:a16="http://schemas.microsoft.com/office/drawing/2014/main" id="{ACA3B1ED-E39C-B74C-B68E-0BF97AE77513}"/>
                </a:ext>
              </a:extLst>
            </p:cNvPr>
            <p:cNvSpPr/>
            <p:nvPr/>
          </p:nvSpPr>
          <p:spPr>
            <a:xfrm>
              <a:off x="5264474" y="3007116"/>
              <a:ext cx="26196" cy="8371"/>
            </a:xfrm>
            <a:custGeom>
              <a:avLst/>
              <a:gdLst/>
              <a:ahLst/>
              <a:cxnLst/>
              <a:rect l="l" t="t" r="r" b="b"/>
              <a:pathLst>
                <a:path w="823" h="263" extrusionOk="0">
                  <a:moveTo>
                    <a:pt x="132" y="0"/>
                  </a:moveTo>
                  <a:cubicBezTo>
                    <a:pt x="60" y="0"/>
                    <a:pt x="1" y="60"/>
                    <a:pt x="1" y="131"/>
                  </a:cubicBezTo>
                  <a:cubicBezTo>
                    <a:pt x="1" y="215"/>
                    <a:pt x="60" y="262"/>
                    <a:pt x="132" y="262"/>
                  </a:cubicBezTo>
                  <a:lnTo>
                    <a:pt x="679" y="262"/>
                  </a:lnTo>
                  <a:cubicBezTo>
                    <a:pt x="763" y="262"/>
                    <a:pt x="822" y="215"/>
                    <a:pt x="822" y="131"/>
                  </a:cubicBezTo>
                  <a:cubicBezTo>
                    <a:pt x="822" y="60"/>
                    <a:pt x="763" y="0"/>
                    <a:pt x="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3" name="Google Shape;13958;p85">
              <a:extLst>
                <a:ext uri="{FF2B5EF4-FFF2-40B4-BE49-F238E27FC236}">
                  <a16:creationId xmlns:a16="http://schemas.microsoft.com/office/drawing/2014/main" id="{C660FC3F-B854-9B43-9036-A6C15640D5E3}"/>
                </a:ext>
              </a:extLst>
            </p:cNvPr>
            <p:cNvSpPr/>
            <p:nvPr/>
          </p:nvSpPr>
          <p:spPr>
            <a:xfrm>
              <a:off x="5264856" y="3029079"/>
              <a:ext cx="86068" cy="8371"/>
            </a:xfrm>
            <a:custGeom>
              <a:avLst/>
              <a:gdLst/>
              <a:ahLst/>
              <a:cxnLst/>
              <a:rect l="l" t="t" r="r" b="b"/>
              <a:pathLst>
                <a:path w="2704" h="263" extrusionOk="0">
                  <a:moveTo>
                    <a:pt x="143" y="1"/>
                  </a:moveTo>
                  <a:cubicBezTo>
                    <a:pt x="60" y="1"/>
                    <a:pt x="1" y="60"/>
                    <a:pt x="1" y="132"/>
                  </a:cubicBezTo>
                  <a:cubicBezTo>
                    <a:pt x="1" y="203"/>
                    <a:pt x="60" y="263"/>
                    <a:pt x="143" y="263"/>
                  </a:cubicBezTo>
                  <a:lnTo>
                    <a:pt x="2560" y="263"/>
                  </a:lnTo>
                  <a:cubicBezTo>
                    <a:pt x="2644" y="263"/>
                    <a:pt x="2703" y="203"/>
                    <a:pt x="2703" y="132"/>
                  </a:cubicBezTo>
                  <a:cubicBezTo>
                    <a:pt x="2679" y="60"/>
                    <a:pt x="2620" y="1"/>
                    <a:pt x="25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4" name="Google Shape;13959;p85">
              <a:extLst>
                <a:ext uri="{FF2B5EF4-FFF2-40B4-BE49-F238E27FC236}">
                  <a16:creationId xmlns:a16="http://schemas.microsoft.com/office/drawing/2014/main" id="{8B62E44B-F87C-504C-8900-EEBFA4FF9043}"/>
                </a:ext>
              </a:extLst>
            </p:cNvPr>
            <p:cNvSpPr/>
            <p:nvPr/>
          </p:nvSpPr>
          <p:spPr>
            <a:xfrm>
              <a:off x="5227710" y="3062819"/>
              <a:ext cx="51565" cy="8753"/>
            </a:xfrm>
            <a:custGeom>
              <a:avLst/>
              <a:gdLst/>
              <a:ahLst/>
              <a:cxnLst/>
              <a:rect l="l" t="t" r="r" b="b"/>
              <a:pathLst>
                <a:path w="1620" h="275" extrusionOk="0">
                  <a:moveTo>
                    <a:pt x="132" y="0"/>
                  </a:moveTo>
                  <a:cubicBezTo>
                    <a:pt x="60" y="0"/>
                    <a:pt x="1" y="60"/>
                    <a:pt x="1" y="143"/>
                  </a:cubicBezTo>
                  <a:cubicBezTo>
                    <a:pt x="1" y="215"/>
                    <a:pt x="60" y="274"/>
                    <a:pt x="132" y="274"/>
                  </a:cubicBezTo>
                  <a:lnTo>
                    <a:pt x="1489" y="274"/>
                  </a:lnTo>
                  <a:cubicBezTo>
                    <a:pt x="1560" y="274"/>
                    <a:pt x="1620" y="215"/>
                    <a:pt x="1620" y="143"/>
                  </a:cubicBezTo>
                  <a:cubicBezTo>
                    <a:pt x="1620" y="72"/>
                    <a:pt x="1560" y="0"/>
                    <a:pt x="1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5" name="Google Shape;13960;p85">
              <a:extLst>
                <a:ext uri="{FF2B5EF4-FFF2-40B4-BE49-F238E27FC236}">
                  <a16:creationId xmlns:a16="http://schemas.microsoft.com/office/drawing/2014/main" id="{BF1B1A94-3DBB-9D4C-9700-EB9B8AAB04E4}"/>
                </a:ext>
              </a:extLst>
            </p:cNvPr>
            <p:cNvSpPr/>
            <p:nvPr/>
          </p:nvSpPr>
          <p:spPr>
            <a:xfrm>
              <a:off x="5196644" y="3182945"/>
              <a:ext cx="42461" cy="8371"/>
            </a:xfrm>
            <a:custGeom>
              <a:avLst/>
              <a:gdLst/>
              <a:ahLst/>
              <a:cxnLst/>
              <a:rect l="l" t="t" r="r" b="b"/>
              <a:pathLst>
                <a:path w="1334" h="263" extrusionOk="0">
                  <a:moveTo>
                    <a:pt x="143" y="1"/>
                  </a:moveTo>
                  <a:cubicBezTo>
                    <a:pt x="60" y="1"/>
                    <a:pt x="0" y="60"/>
                    <a:pt x="0" y="132"/>
                  </a:cubicBezTo>
                  <a:cubicBezTo>
                    <a:pt x="0" y="203"/>
                    <a:pt x="60" y="263"/>
                    <a:pt x="143" y="263"/>
                  </a:cubicBezTo>
                  <a:lnTo>
                    <a:pt x="1191" y="263"/>
                  </a:lnTo>
                  <a:cubicBezTo>
                    <a:pt x="1274" y="263"/>
                    <a:pt x="1334" y="203"/>
                    <a:pt x="1334" y="132"/>
                  </a:cubicBezTo>
                  <a:cubicBezTo>
                    <a:pt x="1310" y="60"/>
                    <a:pt x="1274" y="1"/>
                    <a:pt x="11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6" name="Google Shape;13961;p85">
              <a:extLst>
                <a:ext uri="{FF2B5EF4-FFF2-40B4-BE49-F238E27FC236}">
                  <a16:creationId xmlns:a16="http://schemas.microsoft.com/office/drawing/2014/main" id="{9A71088C-FF8D-3642-A91C-3EDA4664EB42}"/>
                </a:ext>
              </a:extLst>
            </p:cNvPr>
            <p:cNvSpPr/>
            <p:nvPr/>
          </p:nvSpPr>
          <p:spPr>
            <a:xfrm>
              <a:off x="5210299" y="3013928"/>
              <a:ext cx="222110" cy="201261"/>
            </a:xfrm>
            <a:custGeom>
              <a:avLst/>
              <a:gdLst/>
              <a:ahLst/>
              <a:cxnLst/>
              <a:rect l="l" t="t" r="r" b="b"/>
              <a:pathLst>
                <a:path w="6978" h="6323" extrusionOk="0">
                  <a:moveTo>
                    <a:pt x="4679" y="2632"/>
                  </a:moveTo>
                  <a:lnTo>
                    <a:pt x="4274" y="2929"/>
                  </a:lnTo>
                  <a:lnTo>
                    <a:pt x="1441" y="2929"/>
                  </a:lnTo>
                  <a:lnTo>
                    <a:pt x="1024" y="2632"/>
                  </a:lnTo>
                  <a:close/>
                  <a:moveTo>
                    <a:pt x="3905" y="3168"/>
                  </a:moveTo>
                  <a:lnTo>
                    <a:pt x="3500" y="3465"/>
                  </a:lnTo>
                  <a:lnTo>
                    <a:pt x="2179" y="3465"/>
                  </a:lnTo>
                  <a:lnTo>
                    <a:pt x="1774" y="3168"/>
                  </a:lnTo>
                  <a:close/>
                  <a:moveTo>
                    <a:pt x="3143" y="3727"/>
                  </a:moveTo>
                  <a:lnTo>
                    <a:pt x="2846" y="3942"/>
                  </a:lnTo>
                  <a:lnTo>
                    <a:pt x="2548" y="3727"/>
                  </a:lnTo>
                  <a:close/>
                  <a:moveTo>
                    <a:pt x="6239" y="1"/>
                  </a:moveTo>
                  <a:cubicBezTo>
                    <a:pt x="6167" y="1"/>
                    <a:pt x="6108" y="48"/>
                    <a:pt x="6108" y="132"/>
                  </a:cubicBezTo>
                  <a:lnTo>
                    <a:pt x="6108" y="1263"/>
                  </a:lnTo>
                  <a:lnTo>
                    <a:pt x="6108" y="1596"/>
                  </a:lnTo>
                  <a:lnTo>
                    <a:pt x="5036" y="2382"/>
                  </a:lnTo>
                  <a:lnTo>
                    <a:pt x="667" y="2382"/>
                  </a:lnTo>
                  <a:lnTo>
                    <a:pt x="226" y="2060"/>
                  </a:lnTo>
                  <a:cubicBezTo>
                    <a:pt x="204" y="2047"/>
                    <a:pt x="180" y="2040"/>
                    <a:pt x="156" y="2040"/>
                  </a:cubicBezTo>
                  <a:cubicBezTo>
                    <a:pt x="116" y="2040"/>
                    <a:pt x="77" y="2059"/>
                    <a:pt x="48" y="2096"/>
                  </a:cubicBezTo>
                  <a:cubicBezTo>
                    <a:pt x="0" y="2156"/>
                    <a:pt x="24" y="2227"/>
                    <a:pt x="83" y="2275"/>
                  </a:cubicBezTo>
                  <a:lnTo>
                    <a:pt x="2786" y="4203"/>
                  </a:lnTo>
                  <a:cubicBezTo>
                    <a:pt x="2810" y="4221"/>
                    <a:pt x="2837" y="4230"/>
                    <a:pt x="2863" y="4230"/>
                  </a:cubicBezTo>
                  <a:cubicBezTo>
                    <a:pt x="2890" y="4230"/>
                    <a:pt x="2917" y="4221"/>
                    <a:pt x="2941" y="4203"/>
                  </a:cubicBezTo>
                  <a:lnTo>
                    <a:pt x="6703" y="1513"/>
                  </a:lnTo>
                  <a:lnTo>
                    <a:pt x="6703" y="6049"/>
                  </a:lnTo>
                  <a:lnTo>
                    <a:pt x="786" y="6049"/>
                  </a:lnTo>
                  <a:cubicBezTo>
                    <a:pt x="702" y="6049"/>
                    <a:pt x="643" y="6108"/>
                    <a:pt x="643" y="6192"/>
                  </a:cubicBezTo>
                  <a:cubicBezTo>
                    <a:pt x="643" y="6263"/>
                    <a:pt x="702" y="6323"/>
                    <a:pt x="786" y="6323"/>
                  </a:cubicBezTo>
                  <a:lnTo>
                    <a:pt x="6834" y="6323"/>
                  </a:lnTo>
                  <a:cubicBezTo>
                    <a:pt x="6918" y="6323"/>
                    <a:pt x="6977" y="6263"/>
                    <a:pt x="6977" y="6192"/>
                  </a:cubicBezTo>
                  <a:lnTo>
                    <a:pt x="6977" y="1263"/>
                  </a:lnTo>
                  <a:cubicBezTo>
                    <a:pt x="6941" y="1263"/>
                    <a:pt x="6941" y="1239"/>
                    <a:pt x="6941" y="1239"/>
                  </a:cubicBezTo>
                  <a:cubicBezTo>
                    <a:pt x="6929" y="1191"/>
                    <a:pt x="6882" y="1132"/>
                    <a:pt x="6810" y="1132"/>
                  </a:cubicBezTo>
                  <a:lnTo>
                    <a:pt x="6370" y="1132"/>
                  </a:lnTo>
                  <a:lnTo>
                    <a:pt x="6370" y="132"/>
                  </a:lnTo>
                  <a:cubicBezTo>
                    <a:pt x="6370" y="48"/>
                    <a:pt x="6310" y="1"/>
                    <a:pt x="62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6" name="Google Shape;1986;p56"/>
          <p:cNvSpPr txBox="1">
            <a:spLocks noGrp="1"/>
          </p:cNvSpPr>
          <p:nvPr>
            <p:ph type="title"/>
          </p:nvPr>
        </p:nvSpPr>
        <p:spPr>
          <a:xfrm>
            <a:off x="1920750" y="1854860"/>
            <a:ext cx="5302500" cy="111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ES" sz="2800" dirty="0" err="1"/>
              <a:t>Thank</a:t>
            </a:r>
            <a:r>
              <a:rPr lang="es-ES" sz="2800" dirty="0"/>
              <a:t> </a:t>
            </a:r>
            <a:r>
              <a:rPr lang="es-ES" sz="2800" dirty="0" err="1"/>
              <a:t>you</a:t>
            </a:r>
            <a:r>
              <a:rPr lang="es-ES" sz="2800" dirty="0"/>
              <a:t> </a:t>
            </a:r>
            <a:r>
              <a:rPr lang="es-ES" sz="2800" dirty="0" err="1"/>
              <a:t>for</a:t>
            </a:r>
            <a:r>
              <a:rPr lang="es-ES" sz="2800" dirty="0"/>
              <a:t> </a:t>
            </a:r>
            <a:r>
              <a:rPr lang="es-ES" sz="2800" dirty="0" err="1"/>
              <a:t>your</a:t>
            </a:r>
            <a:r>
              <a:rPr lang="es-ES" sz="2800" dirty="0"/>
              <a:t> time!</a:t>
            </a:r>
            <a:endParaRPr sz="2800" dirty="0"/>
          </a:p>
        </p:txBody>
      </p:sp>
      <p:cxnSp>
        <p:nvCxnSpPr>
          <p:cNvPr id="1988" name="Google Shape;1988;p56"/>
          <p:cNvCxnSpPr/>
          <p:nvPr/>
        </p:nvCxnSpPr>
        <p:spPr>
          <a:xfrm>
            <a:off x="3190500" y="2845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458246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40"/>
          <p:cNvSpPr txBox="1">
            <a:spLocks noGrp="1"/>
          </p:cNvSpPr>
          <p:nvPr>
            <p:ph type="title" idx="6"/>
          </p:nvPr>
        </p:nvSpPr>
        <p:spPr>
          <a:xfrm>
            <a:off x="10484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79" name="Google Shape;179;p40"/>
          <p:cNvSpPr txBox="1">
            <a:spLocks noGrp="1"/>
          </p:cNvSpPr>
          <p:nvPr>
            <p:ph type="title"/>
          </p:nvPr>
        </p:nvSpPr>
        <p:spPr>
          <a:xfrm>
            <a:off x="3538497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Clr>
                <a:schemeClr val="accent1"/>
              </a:buClr>
            </a:pPr>
            <a:r>
              <a:rPr lang="es-ES" dirty="0" err="1"/>
              <a:t>Context</a:t>
            </a:r>
            <a:endParaRPr lang="es-ES" dirty="0"/>
          </a:p>
        </p:txBody>
      </p:sp>
      <p:sp>
        <p:nvSpPr>
          <p:cNvPr id="180" name="Google Shape;180;p40"/>
          <p:cNvSpPr txBox="1">
            <a:spLocks noGrp="1"/>
          </p:cNvSpPr>
          <p:nvPr>
            <p:ph type="subTitle" idx="1"/>
          </p:nvPr>
        </p:nvSpPr>
        <p:spPr>
          <a:xfrm>
            <a:off x="3538497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ES" dirty="0"/>
              <a:t>COVID-19 </a:t>
            </a:r>
            <a:r>
              <a:rPr lang="es-ES" dirty="0" err="1"/>
              <a:t>event</a:t>
            </a:r>
            <a:r>
              <a:rPr lang="es-ES" dirty="0"/>
              <a:t> : Black </a:t>
            </a:r>
            <a:r>
              <a:rPr lang="es-ES" dirty="0" err="1"/>
              <a:t>swan</a:t>
            </a:r>
            <a:endParaRPr dirty="0"/>
          </a:p>
        </p:txBody>
      </p:sp>
      <p:sp>
        <p:nvSpPr>
          <p:cNvPr id="181" name="Google Shape;181;p40"/>
          <p:cNvSpPr txBox="1">
            <a:spLocks noGrp="1"/>
          </p:cNvSpPr>
          <p:nvPr>
            <p:ph type="title" idx="2"/>
          </p:nvPr>
        </p:nvSpPr>
        <p:spPr>
          <a:xfrm>
            <a:off x="6028553" y="261557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</a:t>
            </a:r>
            <a:endParaRPr dirty="0"/>
          </a:p>
        </p:txBody>
      </p:sp>
      <p:sp>
        <p:nvSpPr>
          <p:cNvPr id="182" name="Google Shape;182;p40"/>
          <p:cNvSpPr txBox="1">
            <a:spLocks noGrp="1"/>
          </p:cNvSpPr>
          <p:nvPr>
            <p:ph type="subTitle" idx="3"/>
          </p:nvPr>
        </p:nvSpPr>
        <p:spPr>
          <a:xfrm>
            <a:off x="602855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5575" lvl="0" indent="0">
              <a:buClr>
                <a:schemeClr val="accent1"/>
              </a:buClr>
              <a:buSzPts val="1150"/>
            </a:pPr>
            <a:r>
              <a:rPr lang="es-ES" dirty="0" err="1"/>
              <a:t>How</a:t>
            </a:r>
            <a:r>
              <a:rPr lang="es-ES" dirty="0"/>
              <a:t> to </a:t>
            </a:r>
            <a:r>
              <a:rPr lang="es-ES" dirty="0" err="1"/>
              <a:t>improve</a:t>
            </a:r>
            <a:r>
              <a:rPr lang="es-ES" dirty="0"/>
              <a:t> </a:t>
            </a:r>
            <a:r>
              <a:rPr lang="es-ES" dirty="0" err="1"/>
              <a:t>those</a:t>
            </a:r>
            <a:r>
              <a:rPr lang="es-ES" dirty="0"/>
              <a:t> </a:t>
            </a:r>
            <a:r>
              <a:rPr lang="es-ES" dirty="0" err="1"/>
              <a:t>results</a:t>
            </a:r>
            <a:r>
              <a:rPr lang="es-ES" dirty="0"/>
              <a:t>? Quantum </a:t>
            </a:r>
            <a:r>
              <a:rPr lang="es-ES" dirty="0" err="1"/>
              <a:t>computing</a:t>
            </a:r>
            <a:r>
              <a:rPr lang="es-ES" dirty="0"/>
              <a:t> </a:t>
            </a:r>
            <a:r>
              <a:rPr lang="es-ES" dirty="0" err="1"/>
              <a:t>applied</a:t>
            </a:r>
            <a:r>
              <a:rPr lang="es-ES" dirty="0"/>
              <a:t> to </a:t>
            </a:r>
            <a:r>
              <a:rPr lang="es-ES" dirty="0" err="1"/>
              <a:t>finance</a:t>
            </a:r>
            <a:endParaRPr dirty="0"/>
          </a:p>
        </p:txBody>
      </p:sp>
      <p:sp>
        <p:nvSpPr>
          <p:cNvPr id="183" name="Google Shape;183;p40"/>
          <p:cNvSpPr txBox="1">
            <a:spLocks noGrp="1"/>
          </p:cNvSpPr>
          <p:nvPr>
            <p:ph type="title" idx="4"/>
          </p:nvPr>
        </p:nvSpPr>
        <p:spPr>
          <a:xfrm>
            <a:off x="1048441" y="2612905"/>
            <a:ext cx="2067000" cy="548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155575" lvl="0">
              <a:buClr>
                <a:schemeClr val="accent1"/>
              </a:buClr>
              <a:buSzPts val="1150"/>
            </a:pPr>
            <a:r>
              <a:rPr lang="es-ES" dirty="0" err="1"/>
              <a:t>Algorithm</a:t>
            </a:r>
            <a:endParaRPr lang="es-ES" dirty="0"/>
          </a:p>
        </p:txBody>
      </p:sp>
      <p:sp>
        <p:nvSpPr>
          <p:cNvPr id="184" name="Google Shape;184;p40"/>
          <p:cNvSpPr txBox="1">
            <a:spLocks noGrp="1"/>
          </p:cNvSpPr>
          <p:nvPr>
            <p:ph type="subTitle" idx="5"/>
          </p:nvPr>
        </p:nvSpPr>
        <p:spPr>
          <a:xfrm>
            <a:off x="1130083" y="3148075"/>
            <a:ext cx="2067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ES" dirty="0"/>
              <a:t>Mean </a:t>
            </a:r>
            <a:r>
              <a:rPr lang="es-ES" dirty="0" err="1"/>
              <a:t>Reversion</a:t>
            </a:r>
            <a:r>
              <a:rPr lang="es-ES" dirty="0"/>
              <a:t> </a:t>
            </a:r>
            <a:r>
              <a:rPr lang="es-ES" dirty="0" err="1"/>
              <a:t>strategy</a:t>
            </a:r>
            <a:r>
              <a:rPr lang="es-ES" dirty="0"/>
              <a:t> 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Bollinger</a:t>
            </a:r>
            <a:r>
              <a:rPr lang="es-ES" dirty="0"/>
              <a:t> </a:t>
            </a:r>
            <a:r>
              <a:rPr lang="es-ES" dirty="0" err="1"/>
              <a:t>Bands</a:t>
            </a:r>
            <a:r>
              <a:rPr lang="es-ES" dirty="0"/>
              <a:t> vs. </a:t>
            </a:r>
            <a:r>
              <a:rPr lang="es-ES" dirty="0" err="1"/>
              <a:t>Buy</a:t>
            </a:r>
            <a:r>
              <a:rPr lang="es-ES" dirty="0"/>
              <a:t> &amp; </a:t>
            </a:r>
            <a:r>
              <a:rPr lang="es-ES" dirty="0" err="1"/>
              <a:t>Hold</a:t>
            </a:r>
            <a:r>
              <a:rPr lang="es-ES" dirty="0"/>
              <a:t>.</a:t>
            </a:r>
            <a:endParaRPr dirty="0"/>
          </a:p>
        </p:txBody>
      </p:sp>
      <p:sp>
        <p:nvSpPr>
          <p:cNvPr id="185" name="Google Shape;185;p40"/>
          <p:cNvSpPr txBox="1">
            <a:spLocks noGrp="1"/>
          </p:cNvSpPr>
          <p:nvPr>
            <p:ph type="title" idx="7"/>
          </p:nvPr>
        </p:nvSpPr>
        <p:spPr>
          <a:xfrm>
            <a:off x="353850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86" name="Google Shape;186;p40"/>
          <p:cNvSpPr txBox="1">
            <a:spLocks noGrp="1"/>
          </p:cNvSpPr>
          <p:nvPr>
            <p:ph type="title" idx="8"/>
          </p:nvPr>
        </p:nvSpPr>
        <p:spPr>
          <a:xfrm>
            <a:off x="6028550" y="1770700"/>
            <a:ext cx="2067000" cy="723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cxnSp>
        <p:nvCxnSpPr>
          <p:cNvPr id="187" name="Google Shape;187;p40"/>
          <p:cNvCxnSpPr/>
          <p:nvPr/>
        </p:nvCxnSpPr>
        <p:spPr>
          <a:xfrm>
            <a:off x="188335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8" name="Google Shape;188;p40"/>
          <p:cNvCxnSpPr/>
          <p:nvPr/>
        </p:nvCxnSpPr>
        <p:spPr>
          <a:xfrm>
            <a:off x="437340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189" name="Google Shape;189;p40"/>
          <p:cNvCxnSpPr/>
          <p:nvPr/>
        </p:nvCxnSpPr>
        <p:spPr>
          <a:xfrm>
            <a:off x="6863450" y="2546160"/>
            <a:ext cx="3972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8" name="Google Shape;170;p39">
            <a:extLst>
              <a:ext uri="{FF2B5EF4-FFF2-40B4-BE49-F238E27FC236}">
                <a16:creationId xmlns:a16="http://schemas.microsoft.com/office/drawing/2014/main" id="{26FBCD74-A935-BC4C-94C2-F305089C32F0}"/>
              </a:ext>
            </a:extLst>
          </p:cNvPr>
          <p:cNvSpPr txBox="1">
            <a:spLocks/>
          </p:cNvSpPr>
          <p:nvPr/>
        </p:nvSpPr>
        <p:spPr>
          <a:xfrm>
            <a:off x="3771900" y="867810"/>
            <a:ext cx="6016549" cy="94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ontserrat ExtraBold"/>
              <a:buNone/>
              <a:defRPr sz="1800" b="0" i="0" u="none" strike="noStrike" cap="none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Montserrat"/>
              <a:buNone/>
              <a:defRPr sz="42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l">
              <a:buClr>
                <a:schemeClr val="accent1"/>
              </a:buClr>
              <a:buSzPts val="2400"/>
            </a:pPr>
            <a:r>
              <a:rPr lang="es-ES" sz="3200" dirty="0">
                <a:solidFill>
                  <a:schemeClr val="accent1"/>
                </a:solidFill>
              </a:rPr>
              <a:t>INDEX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43"/>
          <p:cNvSpPr txBox="1">
            <a:spLocks noGrp="1"/>
          </p:cNvSpPr>
          <p:nvPr>
            <p:ph type="title"/>
          </p:nvPr>
        </p:nvSpPr>
        <p:spPr>
          <a:xfrm>
            <a:off x="3762670" y="3177750"/>
            <a:ext cx="3068700" cy="59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Algorithm</a:t>
            </a:r>
            <a:endParaRPr dirty="0"/>
          </a:p>
        </p:txBody>
      </p:sp>
      <p:sp>
        <p:nvSpPr>
          <p:cNvPr id="207" name="Google Shape;207;p43"/>
          <p:cNvSpPr txBox="1">
            <a:spLocks noGrp="1"/>
          </p:cNvSpPr>
          <p:nvPr>
            <p:ph type="title" idx="2"/>
          </p:nvPr>
        </p:nvSpPr>
        <p:spPr>
          <a:xfrm>
            <a:off x="1048270" y="3287500"/>
            <a:ext cx="2412900" cy="931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208" name="Google Shape;208;p43"/>
          <p:cNvSpPr txBox="1">
            <a:spLocks noGrp="1"/>
          </p:cNvSpPr>
          <p:nvPr>
            <p:ph type="subTitle" idx="1"/>
          </p:nvPr>
        </p:nvSpPr>
        <p:spPr>
          <a:xfrm>
            <a:off x="3762670" y="3720650"/>
            <a:ext cx="3068700" cy="4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s-ES" dirty="0"/>
              <a:t>Mean </a:t>
            </a:r>
            <a:r>
              <a:rPr lang="es-ES" dirty="0" err="1"/>
              <a:t>Reversion</a:t>
            </a:r>
            <a:r>
              <a:rPr lang="es-ES" dirty="0"/>
              <a:t> </a:t>
            </a:r>
            <a:r>
              <a:rPr lang="es-ES" dirty="0" err="1"/>
              <a:t>strategy</a:t>
            </a:r>
            <a:r>
              <a:rPr lang="es-ES" dirty="0"/>
              <a:t> </a:t>
            </a:r>
            <a:r>
              <a:rPr lang="es-ES" dirty="0" err="1"/>
              <a:t>with</a:t>
            </a:r>
            <a:r>
              <a:rPr lang="es-ES" dirty="0"/>
              <a:t> </a:t>
            </a:r>
            <a:r>
              <a:rPr lang="es-ES" dirty="0" err="1"/>
              <a:t>Bollinger</a:t>
            </a:r>
            <a:r>
              <a:rPr lang="es-ES" dirty="0"/>
              <a:t> </a:t>
            </a:r>
            <a:r>
              <a:rPr lang="es-ES" dirty="0" err="1"/>
              <a:t>Bands</a:t>
            </a:r>
            <a:r>
              <a:rPr lang="es-ES" dirty="0"/>
              <a:t> vs. </a:t>
            </a:r>
            <a:r>
              <a:rPr lang="es-ES" dirty="0" err="1"/>
              <a:t>Buy</a:t>
            </a:r>
            <a:r>
              <a:rPr lang="es-ES" dirty="0"/>
              <a:t> &amp; </a:t>
            </a:r>
            <a:r>
              <a:rPr lang="es-ES" dirty="0" err="1"/>
              <a:t>Hold</a:t>
            </a:r>
            <a:endParaRPr lang="es-ES" dirty="0"/>
          </a:p>
        </p:txBody>
      </p:sp>
      <p:cxnSp>
        <p:nvCxnSpPr>
          <p:cNvPr id="209" name="Google Shape;209;p43"/>
          <p:cNvCxnSpPr/>
          <p:nvPr/>
        </p:nvCxnSpPr>
        <p:spPr>
          <a:xfrm>
            <a:off x="3610750" y="3253297"/>
            <a:ext cx="0" cy="99990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499" y="445025"/>
            <a:ext cx="6529097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accent1"/>
                </a:solidFill>
              </a:rPr>
              <a:t>Allocator Algorithm :</a:t>
            </a:r>
            <a:r>
              <a:rPr lang="en" dirty="0"/>
              <a:t> pipeline</a:t>
            </a:r>
            <a:endParaRPr dirty="0">
              <a:solidFill>
                <a:schemeClr val="accent1"/>
              </a:solidFill>
            </a:endParaRPr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grpSp>
        <p:nvGrpSpPr>
          <p:cNvPr id="7" name="Grupo 6">
            <a:extLst>
              <a:ext uri="{FF2B5EF4-FFF2-40B4-BE49-F238E27FC236}">
                <a16:creationId xmlns:a16="http://schemas.microsoft.com/office/drawing/2014/main" id="{E8C12680-EA0B-6640-809D-1B5285CB9856}"/>
              </a:ext>
            </a:extLst>
          </p:cNvPr>
          <p:cNvGrpSpPr/>
          <p:nvPr/>
        </p:nvGrpSpPr>
        <p:grpSpPr>
          <a:xfrm>
            <a:off x="3268840" y="1944537"/>
            <a:ext cx="2151017" cy="1354855"/>
            <a:chOff x="3622766" y="1750423"/>
            <a:chExt cx="2151017" cy="1354855"/>
          </a:xfrm>
          <a:solidFill>
            <a:schemeClr val="bg1"/>
          </a:solidFill>
        </p:grpSpPr>
        <p:sp>
          <p:nvSpPr>
            <p:cNvPr id="8" name="Rectángulo redondeado 7">
              <a:extLst>
                <a:ext uri="{FF2B5EF4-FFF2-40B4-BE49-F238E27FC236}">
                  <a16:creationId xmlns:a16="http://schemas.microsoft.com/office/drawing/2014/main" id="{087758D4-47BD-EC48-B788-AC4D17E8C39C}"/>
                </a:ext>
              </a:extLst>
            </p:cNvPr>
            <p:cNvSpPr/>
            <p:nvPr/>
          </p:nvSpPr>
          <p:spPr>
            <a:xfrm>
              <a:off x="3622766" y="1750423"/>
              <a:ext cx="2151017" cy="1354855"/>
            </a:xfrm>
            <a:prstGeom prst="roundRect">
              <a:avLst/>
            </a:prstGeom>
            <a:grp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s-ES"/>
            </a:p>
          </p:txBody>
        </p:sp>
        <p:pic>
          <p:nvPicPr>
            <p:cNvPr id="9" name="Imagen 8">
              <a:extLst>
                <a:ext uri="{FF2B5EF4-FFF2-40B4-BE49-F238E27FC236}">
                  <a16:creationId xmlns:a16="http://schemas.microsoft.com/office/drawing/2014/main" id="{5BE3BFF8-2B28-2846-953A-D82DCEBDD7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50010" y="2339537"/>
              <a:ext cx="1928949" cy="569125"/>
            </a:xfrm>
            <a:prstGeom prst="rect">
              <a:avLst/>
            </a:prstGeom>
            <a:grpFill/>
          </p:spPr>
        </p:pic>
        <p:sp>
          <p:nvSpPr>
            <p:cNvPr id="11" name="Rectángulo 10">
              <a:extLst>
                <a:ext uri="{FF2B5EF4-FFF2-40B4-BE49-F238E27FC236}">
                  <a16:creationId xmlns:a16="http://schemas.microsoft.com/office/drawing/2014/main" id="{A2E8623F-2F49-0F4E-9DF9-6DBA2FAB6275}"/>
                </a:ext>
              </a:extLst>
            </p:cNvPr>
            <p:cNvSpPr/>
            <p:nvPr/>
          </p:nvSpPr>
          <p:spPr>
            <a:xfrm>
              <a:off x="4052283" y="1821984"/>
              <a:ext cx="1471878" cy="400110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r>
                <a:rPr lang="es-ES" sz="2000" b="1" dirty="0">
                  <a:latin typeface="Montserrat Thin" pitchFamily="2" charset="77"/>
                </a:rPr>
                <a:t>100.000 €</a:t>
              </a:r>
            </a:p>
          </p:txBody>
        </p:sp>
      </p:grpSp>
      <p:pic>
        <p:nvPicPr>
          <p:cNvPr id="1028" name="Picture 4">
            <a:extLst>
              <a:ext uri="{FF2B5EF4-FFF2-40B4-BE49-F238E27FC236}">
                <a16:creationId xmlns:a16="http://schemas.microsoft.com/office/drawing/2014/main" id="{A959A621-F7DE-0C44-963E-55151139B2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291" y="2282259"/>
            <a:ext cx="1932217" cy="595767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1" name="Rectángulo 20">
            <a:extLst>
              <a:ext uri="{FF2B5EF4-FFF2-40B4-BE49-F238E27FC236}">
                <a16:creationId xmlns:a16="http://schemas.microsoft.com/office/drawing/2014/main" id="{7BCF1C61-CCB4-9646-B9ED-BCDFAACA61E0}"/>
              </a:ext>
            </a:extLst>
          </p:cNvPr>
          <p:cNvSpPr/>
          <p:nvPr/>
        </p:nvSpPr>
        <p:spPr>
          <a:xfrm>
            <a:off x="120589" y="3512826"/>
            <a:ext cx="217216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1000" dirty="0" err="1">
                <a:solidFill>
                  <a:schemeClr val="bg1"/>
                </a:solidFill>
              </a:rPr>
              <a:t>From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the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endpoint</a:t>
            </a:r>
            <a:r>
              <a:rPr lang="es-ES" sz="1000" dirty="0">
                <a:solidFill>
                  <a:schemeClr val="bg1"/>
                </a:solidFill>
              </a:rPr>
              <a:t>, </a:t>
            </a:r>
            <a:r>
              <a:rPr lang="es-ES" sz="1000" dirty="0" err="1">
                <a:solidFill>
                  <a:schemeClr val="bg1"/>
                </a:solidFill>
              </a:rPr>
              <a:t>we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obtain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all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the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historical</a:t>
            </a:r>
            <a:r>
              <a:rPr lang="es-ES" sz="1000" dirty="0">
                <a:solidFill>
                  <a:schemeClr val="bg1"/>
                </a:solidFill>
              </a:rPr>
              <a:t> data </a:t>
            </a:r>
            <a:r>
              <a:rPr lang="es-ES" sz="1000" dirty="0" err="1">
                <a:solidFill>
                  <a:schemeClr val="bg1"/>
                </a:solidFill>
              </a:rPr>
              <a:t>by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ticker</a:t>
            </a:r>
            <a:r>
              <a:rPr lang="es-ES" sz="1000" dirty="0">
                <a:solidFill>
                  <a:schemeClr val="bg1"/>
                </a:solidFill>
              </a:rPr>
              <a:t> and date </a:t>
            </a:r>
            <a:r>
              <a:rPr lang="es-ES" sz="1000" dirty="0" err="1">
                <a:solidFill>
                  <a:schemeClr val="bg1"/>
                </a:solidFill>
              </a:rPr>
              <a:t>range</a:t>
            </a:r>
            <a:r>
              <a:rPr lang="es-ES" sz="1000" dirty="0">
                <a:solidFill>
                  <a:schemeClr val="bg1"/>
                </a:solidFill>
              </a:rPr>
              <a:t>.</a:t>
            </a:r>
            <a:endParaRPr lang="es-ES" sz="1000" dirty="0">
              <a:solidFill>
                <a:schemeClr val="bg1"/>
              </a:solidFill>
              <a:latin typeface="Montserrat Thin" pitchFamily="2" charset="77"/>
            </a:endParaRPr>
          </a:p>
        </p:txBody>
      </p:sp>
      <p:sp>
        <p:nvSpPr>
          <p:cNvPr id="23" name="Google Shape;214;p44">
            <a:extLst>
              <a:ext uri="{FF2B5EF4-FFF2-40B4-BE49-F238E27FC236}">
                <a16:creationId xmlns:a16="http://schemas.microsoft.com/office/drawing/2014/main" id="{77BCA36E-0E10-2C40-BE48-10A6998AD0F8}"/>
              </a:ext>
            </a:extLst>
          </p:cNvPr>
          <p:cNvSpPr txBox="1">
            <a:spLocks/>
          </p:cNvSpPr>
          <p:nvPr/>
        </p:nvSpPr>
        <p:spPr>
          <a:xfrm>
            <a:off x="6174576" y="1386425"/>
            <a:ext cx="2929270" cy="383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s-ES" sz="1200" dirty="0"/>
              <a:t>Output</a:t>
            </a:r>
          </a:p>
        </p:txBody>
      </p:sp>
      <p:sp>
        <p:nvSpPr>
          <p:cNvPr id="24" name="Google Shape;214;p44">
            <a:extLst>
              <a:ext uri="{FF2B5EF4-FFF2-40B4-BE49-F238E27FC236}">
                <a16:creationId xmlns:a16="http://schemas.microsoft.com/office/drawing/2014/main" id="{79A96B84-DAEA-DE42-A712-857B316FF5F1}"/>
              </a:ext>
            </a:extLst>
          </p:cNvPr>
          <p:cNvSpPr txBox="1">
            <a:spLocks/>
          </p:cNvSpPr>
          <p:nvPr/>
        </p:nvSpPr>
        <p:spPr>
          <a:xfrm>
            <a:off x="-156075" y="1412585"/>
            <a:ext cx="2929270" cy="383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s-ES" sz="1200" dirty="0"/>
              <a:t>Input</a:t>
            </a:r>
          </a:p>
        </p:txBody>
      </p:sp>
      <p:cxnSp>
        <p:nvCxnSpPr>
          <p:cNvPr id="25" name="Conector recto 24">
            <a:extLst>
              <a:ext uri="{FF2B5EF4-FFF2-40B4-BE49-F238E27FC236}">
                <a16:creationId xmlns:a16="http://schemas.microsoft.com/office/drawing/2014/main" id="{7A958597-2163-9B40-9A0C-0C06AE572AC9}"/>
              </a:ext>
            </a:extLst>
          </p:cNvPr>
          <p:cNvCxnSpPr>
            <a:cxnSpLocks/>
          </p:cNvCxnSpPr>
          <p:nvPr/>
        </p:nvCxnSpPr>
        <p:spPr>
          <a:xfrm>
            <a:off x="2585238" y="1073012"/>
            <a:ext cx="0" cy="3238675"/>
          </a:xfrm>
          <a:prstGeom prst="lin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997A6188-2D11-3845-87EA-B4167FB7FE99}"/>
              </a:ext>
            </a:extLst>
          </p:cNvPr>
          <p:cNvCxnSpPr>
            <a:cxnSpLocks/>
          </p:cNvCxnSpPr>
          <p:nvPr/>
        </p:nvCxnSpPr>
        <p:spPr>
          <a:xfrm>
            <a:off x="5968518" y="1073012"/>
            <a:ext cx="0" cy="3238675"/>
          </a:xfrm>
          <a:prstGeom prst="line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17" name="Rectángulo 16">
            <a:extLst>
              <a:ext uri="{FF2B5EF4-FFF2-40B4-BE49-F238E27FC236}">
                <a16:creationId xmlns:a16="http://schemas.microsoft.com/office/drawing/2014/main" id="{2FCB0193-8FDE-A743-AB7C-70545592A8FA}"/>
              </a:ext>
            </a:extLst>
          </p:cNvPr>
          <p:cNvSpPr/>
          <p:nvPr/>
        </p:nvSpPr>
        <p:spPr>
          <a:xfrm>
            <a:off x="2976639" y="3448056"/>
            <a:ext cx="2800084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1000" dirty="0" err="1">
                <a:solidFill>
                  <a:schemeClr val="bg1"/>
                </a:solidFill>
              </a:rPr>
              <a:t>We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execute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the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algorithm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daily</a:t>
            </a:r>
            <a:r>
              <a:rPr lang="es-ES" sz="1000" dirty="0">
                <a:solidFill>
                  <a:schemeClr val="bg1"/>
                </a:solidFill>
              </a:rPr>
              <a:t>, </a:t>
            </a:r>
            <a:r>
              <a:rPr lang="es-ES" sz="1000" dirty="0" err="1">
                <a:solidFill>
                  <a:schemeClr val="bg1"/>
                </a:solidFill>
              </a:rPr>
              <a:t>sending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the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resulting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orders</a:t>
            </a:r>
            <a:r>
              <a:rPr lang="es-ES" sz="1000" dirty="0">
                <a:solidFill>
                  <a:schemeClr val="bg1"/>
                </a:solidFill>
              </a:rPr>
              <a:t> to </a:t>
            </a:r>
            <a:r>
              <a:rPr lang="es-ES" sz="1000" dirty="0" err="1">
                <a:solidFill>
                  <a:schemeClr val="bg1"/>
                </a:solidFill>
              </a:rPr>
              <a:t>the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broker</a:t>
            </a:r>
            <a:r>
              <a:rPr lang="es-ES" sz="1000" dirty="0">
                <a:solidFill>
                  <a:schemeClr val="bg1"/>
                </a:solidFill>
              </a:rPr>
              <a:t>.</a:t>
            </a:r>
          </a:p>
          <a:p>
            <a:pPr algn="just"/>
            <a:endParaRPr lang="es-ES" sz="1000" dirty="0">
              <a:solidFill>
                <a:schemeClr val="bg1"/>
              </a:solidFill>
            </a:endParaRPr>
          </a:p>
          <a:p>
            <a:pPr algn="just"/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We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will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send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the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orders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before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the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opening</a:t>
            </a:r>
            <a:r>
              <a:rPr lang="es-ES" sz="1000" dirty="0">
                <a:solidFill>
                  <a:schemeClr val="bg1"/>
                </a:solidFill>
              </a:rPr>
              <a:t> (</a:t>
            </a:r>
            <a:r>
              <a:rPr lang="es-ES" sz="1000" dirty="0" err="1">
                <a:solidFill>
                  <a:schemeClr val="bg1"/>
                </a:solidFill>
              </a:rPr>
              <a:t>between</a:t>
            </a:r>
            <a:r>
              <a:rPr lang="es-ES" sz="1000" dirty="0">
                <a:solidFill>
                  <a:schemeClr val="bg1"/>
                </a:solidFill>
              </a:rPr>
              <a:t> 7 and 9 in </a:t>
            </a:r>
            <a:r>
              <a:rPr lang="es-ES" sz="1000" dirty="0" err="1">
                <a:solidFill>
                  <a:schemeClr val="bg1"/>
                </a:solidFill>
              </a:rPr>
              <a:t>the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morning</a:t>
            </a:r>
            <a:r>
              <a:rPr lang="es-ES" sz="1000" dirty="0">
                <a:solidFill>
                  <a:schemeClr val="bg1"/>
                </a:solidFill>
              </a:rPr>
              <a:t>).</a:t>
            </a:r>
            <a:endParaRPr lang="es-ES" sz="1000" dirty="0">
              <a:solidFill>
                <a:schemeClr val="bg1"/>
              </a:solidFill>
              <a:latin typeface="Montserrat Thin" pitchFamily="2" charset="77"/>
            </a:endParaRPr>
          </a:p>
        </p:txBody>
      </p:sp>
      <p:sp>
        <p:nvSpPr>
          <p:cNvPr id="31" name="Google Shape;214;p44">
            <a:extLst>
              <a:ext uri="{FF2B5EF4-FFF2-40B4-BE49-F238E27FC236}">
                <a16:creationId xmlns:a16="http://schemas.microsoft.com/office/drawing/2014/main" id="{4A927EF7-8753-684B-AFFC-278880EEC9E7}"/>
              </a:ext>
            </a:extLst>
          </p:cNvPr>
          <p:cNvSpPr txBox="1">
            <a:spLocks/>
          </p:cNvSpPr>
          <p:nvPr/>
        </p:nvSpPr>
        <p:spPr>
          <a:xfrm>
            <a:off x="2847453" y="1412585"/>
            <a:ext cx="2929270" cy="383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Montserrat ExtraBold"/>
              <a:buNone/>
              <a:defRPr sz="2400" b="0" i="0" u="none" strike="noStrike" cap="none">
                <a:solidFill>
                  <a:schemeClr val="accen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 b="0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/>
            <a:r>
              <a:rPr lang="es-ES" sz="1200" dirty="0" err="1"/>
              <a:t>Execution</a:t>
            </a:r>
            <a:endParaRPr lang="es-ES" sz="1200" dirty="0"/>
          </a:p>
        </p:txBody>
      </p:sp>
      <p:pic>
        <p:nvPicPr>
          <p:cNvPr id="32" name="Imagen 31">
            <a:extLst>
              <a:ext uri="{FF2B5EF4-FFF2-40B4-BE49-F238E27FC236}">
                <a16:creationId xmlns:a16="http://schemas.microsoft.com/office/drawing/2014/main" id="{36983718-4324-A444-8E6C-074F6CFF4E6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-1" r="47381"/>
          <a:stretch/>
        </p:blipFill>
        <p:spPr>
          <a:xfrm>
            <a:off x="6180689" y="1997048"/>
            <a:ext cx="2726953" cy="705974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33" name="Flecha derecha 32">
            <a:extLst>
              <a:ext uri="{FF2B5EF4-FFF2-40B4-BE49-F238E27FC236}">
                <a16:creationId xmlns:a16="http://schemas.microsoft.com/office/drawing/2014/main" id="{A25F81EE-12FE-4449-9E94-266EB264A31B}"/>
              </a:ext>
            </a:extLst>
          </p:cNvPr>
          <p:cNvSpPr/>
          <p:nvPr/>
        </p:nvSpPr>
        <p:spPr>
          <a:xfrm>
            <a:off x="2674233" y="2460206"/>
            <a:ext cx="370394" cy="323516"/>
          </a:xfrm>
          <a:prstGeom prst="rightArrow">
            <a:avLst/>
          </a:prstGeom>
          <a:solidFill>
            <a:srgbClr val="314B7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4" name="Flecha derecha 33">
            <a:extLst>
              <a:ext uri="{FF2B5EF4-FFF2-40B4-BE49-F238E27FC236}">
                <a16:creationId xmlns:a16="http://schemas.microsoft.com/office/drawing/2014/main" id="{59A7409B-118F-AB4C-85AB-36F3068EC0D6}"/>
              </a:ext>
            </a:extLst>
          </p:cNvPr>
          <p:cNvSpPr/>
          <p:nvPr/>
        </p:nvSpPr>
        <p:spPr>
          <a:xfrm>
            <a:off x="5554839" y="2460206"/>
            <a:ext cx="370394" cy="323516"/>
          </a:xfrm>
          <a:prstGeom prst="rightArrow">
            <a:avLst/>
          </a:prstGeom>
          <a:solidFill>
            <a:srgbClr val="314B7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5" name="Rectángulo 34">
            <a:extLst>
              <a:ext uri="{FF2B5EF4-FFF2-40B4-BE49-F238E27FC236}">
                <a16:creationId xmlns:a16="http://schemas.microsoft.com/office/drawing/2014/main" id="{9C19D4AE-D22B-894C-B8DD-3DA09A4232F2}"/>
              </a:ext>
            </a:extLst>
          </p:cNvPr>
          <p:cNvSpPr/>
          <p:nvPr/>
        </p:nvSpPr>
        <p:spPr>
          <a:xfrm>
            <a:off x="6144123" y="2878026"/>
            <a:ext cx="2800084" cy="2246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s-ES" sz="1000" dirty="0" err="1">
                <a:solidFill>
                  <a:schemeClr val="bg1"/>
                </a:solidFill>
              </a:rPr>
              <a:t>The</a:t>
            </a:r>
            <a:r>
              <a:rPr lang="es-ES" sz="1000" dirty="0">
                <a:solidFill>
                  <a:schemeClr val="bg1"/>
                </a:solidFill>
              </a:rPr>
              <a:t> output </a:t>
            </a:r>
            <a:r>
              <a:rPr lang="es-ES" sz="1000" dirty="0" err="1">
                <a:solidFill>
                  <a:schemeClr val="bg1"/>
                </a:solidFill>
              </a:rPr>
              <a:t>is</a:t>
            </a:r>
            <a:r>
              <a:rPr lang="es-ES" sz="1000" dirty="0">
                <a:solidFill>
                  <a:schemeClr val="bg1"/>
                </a:solidFill>
              </a:rPr>
              <a:t> similar to </a:t>
            </a:r>
            <a:r>
              <a:rPr lang="es-ES" sz="1000" dirty="0" err="1">
                <a:solidFill>
                  <a:schemeClr val="bg1"/>
                </a:solidFill>
              </a:rPr>
              <a:t>an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index</a:t>
            </a:r>
            <a:r>
              <a:rPr lang="es-ES" sz="1000" dirty="0">
                <a:solidFill>
                  <a:schemeClr val="bg1"/>
                </a:solidFill>
              </a:rPr>
              <a:t>, </a:t>
            </a:r>
            <a:r>
              <a:rPr lang="es-ES" sz="1000" dirty="0" err="1">
                <a:solidFill>
                  <a:schemeClr val="bg1"/>
                </a:solidFill>
              </a:rPr>
              <a:t>or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an</a:t>
            </a:r>
            <a:r>
              <a:rPr lang="es-ES" sz="1000" dirty="0">
                <a:solidFill>
                  <a:schemeClr val="bg1"/>
                </a:solidFill>
              </a:rPr>
              <a:t> ETF.</a:t>
            </a:r>
          </a:p>
          <a:p>
            <a:pPr algn="just"/>
            <a:endParaRPr lang="es-ES" sz="1000" dirty="0">
              <a:solidFill>
                <a:schemeClr val="bg1"/>
              </a:solidFill>
            </a:endParaRPr>
          </a:p>
          <a:p>
            <a:pPr algn="just"/>
            <a:r>
              <a:rPr lang="es-ES" sz="1000" dirty="0" err="1">
                <a:solidFill>
                  <a:schemeClr val="bg1"/>
                </a:solidFill>
              </a:rPr>
              <a:t>On</a:t>
            </a:r>
            <a:r>
              <a:rPr lang="es-ES" sz="1000" dirty="0">
                <a:solidFill>
                  <a:schemeClr val="bg1"/>
                </a:solidFill>
              </a:rPr>
              <a:t> a </a:t>
            </a:r>
            <a:r>
              <a:rPr lang="es-ES" sz="1000" dirty="0" err="1">
                <a:solidFill>
                  <a:schemeClr val="bg1"/>
                </a:solidFill>
              </a:rPr>
              <a:t>daily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basis</a:t>
            </a:r>
            <a:r>
              <a:rPr lang="es-ES" sz="1000" dirty="0">
                <a:solidFill>
                  <a:schemeClr val="bg1"/>
                </a:solidFill>
              </a:rPr>
              <a:t>, </a:t>
            </a:r>
            <a:r>
              <a:rPr lang="es-ES" sz="1000" dirty="0" err="1">
                <a:solidFill>
                  <a:schemeClr val="bg1"/>
                </a:solidFill>
              </a:rPr>
              <a:t>we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indicate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the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percentage</a:t>
            </a:r>
            <a:r>
              <a:rPr lang="es-ES" sz="1000" dirty="0">
                <a:solidFill>
                  <a:schemeClr val="bg1"/>
                </a:solidFill>
              </a:rPr>
              <a:t> of capital in </a:t>
            </a:r>
            <a:r>
              <a:rPr lang="es-ES" sz="1000" dirty="0" err="1">
                <a:solidFill>
                  <a:schemeClr val="bg1"/>
                </a:solidFill>
              </a:rPr>
              <a:t>which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we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want</a:t>
            </a:r>
            <a:r>
              <a:rPr lang="es-ES" sz="1000" dirty="0">
                <a:solidFill>
                  <a:schemeClr val="bg1"/>
                </a:solidFill>
              </a:rPr>
              <a:t> to be </a:t>
            </a:r>
            <a:r>
              <a:rPr lang="es-ES" sz="1000" dirty="0" err="1">
                <a:solidFill>
                  <a:schemeClr val="bg1"/>
                </a:solidFill>
              </a:rPr>
              <a:t>invested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for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each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asset</a:t>
            </a:r>
            <a:r>
              <a:rPr lang="es-ES" sz="1000" dirty="0">
                <a:solidFill>
                  <a:schemeClr val="bg1"/>
                </a:solidFill>
              </a:rPr>
              <a:t> in </a:t>
            </a:r>
            <a:r>
              <a:rPr lang="es-ES" sz="1000" dirty="0" err="1">
                <a:solidFill>
                  <a:schemeClr val="bg1"/>
                </a:solidFill>
              </a:rPr>
              <a:t>the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index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</a:p>
          <a:p>
            <a:pPr algn="just"/>
            <a:endParaRPr lang="es-ES" sz="1000" dirty="0">
              <a:solidFill>
                <a:schemeClr val="bg1"/>
              </a:solidFill>
            </a:endParaRPr>
          </a:p>
          <a:p>
            <a:pPr algn="just"/>
            <a:r>
              <a:rPr lang="es-ES" sz="1000" dirty="0" err="1">
                <a:solidFill>
                  <a:schemeClr val="bg1"/>
                </a:solidFill>
              </a:rPr>
              <a:t>All</a:t>
            </a:r>
            <a:r>
              <a:rPr lang="es-ES" sz="1000" dirty="0">
                <a:solidFill>
                  <a:schemeClr val="bg1"/>
                </a:solidFill>
              </a:rPr>
              <a:t> sales </a:t>
            </a:r>
            <a:r>
              <a:rPr lang="es-ES" sz="1000" dirty="0" err="1">
                <a:solidFill>
                  <a:schemeClr val="bg1"/>
                </a:solidFill>
              </a:rPr>
              <a:t>operations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will</a:t>
            </a:r>
            <a:r>
              <a:rPr lang="es-ES" sz="1000" dirty="0">
                <a:solidFill>
                  <a:schemeClr val="bg1"/>
                </a:solidFill>
              </a:rPr>
              <a:t> be </a:t>
            </a:r>
            <a:r>
              <a:rPr lang="es-ES" sz="1000" dirty="0" err="1">
                <a:solidFill>
                  <a:schemeClr val="bg1"/>
                </a:solidFill>
              </a:rPr>
              <a:t>carried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out</a:t>
            </a:r>
            <a:r>
              <a:rPr lang="es-ES" sz="1000" dirty="0">
                <a:solidFill>
                  <a:schemeClr val="bg1"/>
                </a:solidFill>
              </a:rPr>
              <a:t> at </a:t>
            </a:r>
            <a:r>
              <a:rPr lang="es-ES" sz="1000" dirty="0" err="1">
                <a:solidFill>
                  <a:schemeClr val="bg1"/>
                </a:solidFill>
              </a:rPr>
              <a:t>the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opening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auction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</a:p>
          <a:p>
            <a:pPr algn="just"/>
            <a:endParaRPr lang="es-ES" sz="1000" dirty="0">
              <a:solidFill>
                <a:schemeClr val="bg1"/>
              </a:solidFill>
            </a:endParaRPr>
          </a:p>
          <a:p>
            <a:pPr algn="just"/>
            <a:r>
              <a:rPr lang="es-ES" sz="1000" dirty="0" err="1">
                <a:solidFill>
                  <a:schemeClr val="bg1"/>
                </a:solidFill>
              </a:rPr>
              <a:t>All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purchase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operations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will</a:t>
            </a:r>
            <a:r>
              <a:rPr lang="es-ES" sz="1000" dirty="0">
                <a:solidFill>
                  <a:schemeClr val="bg1"/>
                </a:solidFill>
              </a:rPr>
              <a:t> be </a:t>
            </a:r>
            <a:r>
              <a:rPr lang="es-ES" sz="1000" dirty="0" err="1">
                <a:solidFill>
                  <a:schemeClr val="bg1"/>
                </a:solidFill>
              </a:rPr>
              <a:t>carried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out</a:t>
            </a:r>
            <a:r>
              <a:rPr lang="es-ES" sz="1000" dirty="0">
                <a:solidFill>
                  <a:schemeClr val="bg1"/>
                </a:solidFill>
              </a:rPr>
              <a:t> at </a:t>
            </a:r>
            <a:r>
              <a:rPr lang="es-ES" sz="1000" dirty="0" err="1">
                <a:solidFill>
                  <a:schemeClr val="bg1"/>
                </a:solidFill>
              </a:rPr>
              <a:t>the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closing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auction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</a:p>
          <a:p>
            <a:pPr algn="just"/>
            <a:endParaRPr lang="es-ES" sz="1000" dirty="0">
              <a:solidFill>
                <a:schemeClr val="bg1"/>
              </a:solidFill>
            </a:endParaRPr>
          </a:p>
          <a:p>
            <a:pPr algn="just"/>
            <a:r>
              <a:rPr lang="es-ES" sz="1000" dirty="0" err="1">
                <a:solidFill>
                  <a:schemeClr val="bg1"/>
                </a:solidFill>
              </a:rPr>
              <a:t>We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will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send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the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orders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before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the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opening</a:t>
            </a:r>
            <a:r>
              <a:rPr lang="es-ES" sz="1000" dirty="0">
                <a:solidFill>
                  <a:schemeClr val="bg1"/>
                </a:solidFill>
              </a:rPr>
              <a:t> (</a:t>
            </a:r>
            <a:r>
              <a:rPr lang="es-ES" sz="1000" dirty="0" err="1">
                <a:solidFill>
                  <a:schemeClr val="bg1"/>
                </a:solidFill>
              </a:rPr>
              <a:t>between</a:t>
            </a:r>
            <a:r>
              <a:rPr lang="es-ES" sz="1000" dirty="0">
                <a:solidFill>
                  <a:schemeClr val="bg1"/>
                </a:solidFill>
              </a:rPr>
              <a:t> 7 and 9 in </a:t>
            </a:r>
            <a:r>
              <a:rPr lang="es-ES" sz="1000" dirty="0" err="1">
                <a:solidFill>
                  <a:schemeClr val="bg1"/>
                </a:solidFill>
              </a:rPr>
              <a:t>the</a:t>
            </a:r>
            <a:r>
              <a:rPr lang="es-ES" sz="1000" dirty="0">
                <a:solidFill>
                  <a:schemeClr val="bg1"/>
                </a:solidFill>
              </a:rPr>
              <a:t> </a:t>
            </a:r>
            <a:r>
              <a:rPr lang="es-ES" sz="1000" dirty="0" err="1">
                <a:solidFill>
                  <a:schemeClr val="bg1"/>
                </a:solidFill>
              </a:rPr>
              <a:t>morning</a:t>
            </a:r>
            <a:r>
              <a:rPr lang="es-ES" sz="1000" dirty="0">
                <a:solidFill>
                  <a:schemeClr val="bg1"/>
                </a:solidFill>
              </a:rPr>
              <a:t>).</a:t>
            </a:r>
            <a:endParaRPr lang="es-ES" sz="1000" dirty="0">
              <a:solidFill>
                <a:schemeClr val="bg1"/>
              </a:solidFill>
              <a:latin typeface="Montserrat Thin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490364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85854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First of all, a few key concepts…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046480"/>
            <a:ext cx="6965980" cy="33736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>
              <a:spcBef>
                <a:spcPts val="1600"/>
              </a:spcBef>
            </a:pPr>
            <a:r>
              <a:rPr lang="es-ES" b="1" dirty="0" err="1"/>
              <a:t>Sharpe</a:t>
            </a:r>
            <a:r>
              <a:rPr lang="es-ES" b="1" dirty="0"/>
              <a:t> Ratio</a:t>
            </a:r>
            <a:r>
              <a:rPr lang="es-ES" dirty="0"/>
              <a:t>: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measures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return</a:t>
            </a:r>
            <a:r>
              <a:rPr lang="es-ES" dirty="0"/>
              <a:t> of </a:t>
            </a:r>
            <a:r>
              <a:rPr lang="es-ES" dirty="0" err="1"/>
              <a:t>an</a:t>
            </a:r>
            <a:r>
              <a:rPr lang="es-ES" dirty="0"/>
              <a:t> </a:t>
            </a:r>
            <a:r>
              <a:rPr lang="es-ES" dirty="0" err="1"/>
              <a:t>investment</a:t>
            </a:r>
            <a:r>
              <a:rPr lang="es-ES" dirty="0"/>
              <a:t> </a:t>
            </a:r>
            <a:r>
              <a:rPr lang="es-ES" dirty="0" err="1"/>
              <a:t>relative</a:t>
            </a:r>
            <a:r>
              <a:rPr lang="es-ES" dirty="0"/>
              <a:t> to </a:t>
            </a:r>
            <a:r>
              <a:rPr lang="es-ES" dirty="0" err="1"/>
              <a:t>its</a:t>
            </a:r>
            <a:r>
              <a:rPr lang="es-ES" dirty="0"/>
              <a:t> </a:t>
            </a:r>
            <a:r>
              <a:rPr lang="es-ES" dirty="0" err="1"/>
              <a:t>volatility</a:t>
            </a:r>
            <a:r>
              <a:rPr lang="es-ES" dirty="0"/>
              <a:t>, </a:t>
            </a:r>
            <a:r>
              <a:rPr lang="es-ES" dirty="0" err="1"/>
              <a:t>adjusting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underlying</a:t>
            </a:r>
            <a:r>
              <a:rPr lang="es-ES" dirty="0"/>
              <a:t> </a:t>
            </a:r>
            <a:r>
              <a:rPr lang="es-ES" dirty="0" err="1"/>
              <a:t>cost</a:t>
            </a:r>
            <a:r>
              <a:rPr lang="es-ES" dirty="0"/>
              <a:t> of capital. In </a:t>
            </a:r>
            <a:r>
              <a:rPr lang="es-ES" dirty="0" err="1"/>
              <a:t>other</a:t>
            </a:r>
            <a:r>
              <a:rPr lang="es-ES" dirty="0"/>
              <a:t> </a:t>
            </a:r>
            <a:r>
              <a:rPr lang="es-ES" dirty="0" err="1"/>
              <a:t>words</a:t>
            </a:r>
            <a:r>
              <a:rPr lang="es-ES" dirty="0"/>
              <a:t>, </a:t>
            </a:r>
            <a:r>
              <a:rPr lang="es-ES" dirty="0" err="1"/>
              <a:t>it</a:t>
            </a:r>
            <a:r>
              <a:rPr lang="es-ES" dirty="0"/>
              <a:t>  </a:t>
            </a:r>
            <a:r>
              <a:rPr lang="es-ES" dirty="0" err="1"/>
              <a:t>indicates</a:t>
            </a:r>
            <a:r>
              <a:rPr lang="es-ES" dirty="0"/>
              <a:t> </a:t>
            </a:r>
            <a:r>
              <a:rPr lang="es-ES" u="sng" dirty="0" err="1"/>
              <a:t>how</a:t>
            </a:r>
            <a:r>
              <a:rPr lang="es-ES" u="sng" dirty="0"/>
              <a:t> </a:t>
            </a:r>
            <a:r>
              <a:rPr lang="es-ES" u="sng" dirty="0" err="1"/>
              <a:t>well</a:t>
            </a:r>
            <a:r>
              <a:rPr lang="es-ES" u="sng" dirty="0"/>
              <a:t> </a:t>
            </a:r>
            <a:r>
              <a:rPr lang="es-ES" u="sng" dirty="0" err="1"/>
              <a:t>an</a:t>
            </a:r>
            <a:r>
              <a:rPr lang="es-ES" u="sng" dirty="0"/>
              <a:t> </a:t>
            </a:r>
            <a:r>
              <a:rPr lang="es-ES" u="sng" dirty="0" err="1"/>
              <a:t>equity</a:t>
            </a:r>
            <a:r>
              <a:rPr lang="es-ES" u="sng" dirty="0"/>
              <a:t> </a:t>
            </a:r>
            <a:r>
              <a:rPr lang="es-ES" u="sng" dirty="0" err="1"/>
              <a:t>investment</a:t>
            </a:r>
            <a:r>
              <a:rPr lang="es-ES" u="sng" dirty="0"/>
              <a:t> </a:t>
            </a:r>
            <a:r>
              <a:rPr lang="es-ES" u="sng" dirty="0" err="1"/>
              <a:t>performs</a:t>
            </a:r>
            <a:r>
              <a:rPr lang="es-ES" u="sng" dirty="0"/>
              <a:t> in </a:t>
            </a:r>
            <a:r>
              <a:rPr lang="es-ES" u="sng" dirty="0" err="1"/>
              <a:t>comparison</a:t>
            </a:r>
            <a:r>
              <a:rPr lang="es-ES" u="sng" dirty="0"/>
              <a:t> to </a:t>
            </a:r>
            <a:r>
              <a:rPr lang="es-ES" u="sng" dirty="0" err="1"/>
              <a:t>the</a:t>
            </a:r>
            <a:r>
              <a:rPr lang="es-ES" u="sng" dirty="0"/>
              <a:t> </a:t>
            </a:r>
            <a:r>
              <a:rPr lang="es-ES" u="sng" dirty="0" err="1"/>
              <a:t>rate</a:t>
            </a:r>
            <a:r>
              <a:rPr lang="es-ES" u="sng" dirty="0"/>
              <a:t> of </a:t>
            </a:r>
            <a:r>
              <a:rPr lang="es-ES" u="sng" dirty="0" err="1"/>
              <a:t>return</a:t>
            </a:r>
            <a:r>
              <a:rPr lang="es-ES" u="sng" dirty="0"/>
              <a:t> </a:t>
            </a:r>
            <a:r>
              <a:rPr lang="es-ES" u="sng" dirty="0" err="1"/>
              <a:t>on</a:t>
            </a:r>
            <a:r>
              <a:rPr lang="es-ES" u="sng" dirty="0"/>
              <a:t> a </a:t>
            </a:r>
            <a:r>
              <a:rPr lang="es-ES" u="sng" dirty="0">
                <a:hlinkClick r:id="rId3"/>
              </a:rPr>
              <a:t>risk-free investment</a:t>
            </a:r>
            <a:r>
              <a:rPr lang="es-ES" u="sng" dirty="0"/>
              <a:t> </a:t>
            </a:r>
            <a:r>
              <a:rPr lang="es-ES" dirty="0"/>
              <a:t>( </a:t>
            </a:r>
            <a:r>
              <a:rPr lang="es-ES" dirty="0" err="1"/>
              <a:t>e.g</a:t>
            </a:r>
            <a:r>
              <a:rPr lang="es-ES" dirty="0"/>
              <a:t>. U.S. </a:t>
            </a:r>
            <a:r>
              <a:rPr lang="es-ES" dirty="0" err="1"/>
              <a:t>treasury</a:t>
            </a:r>
            <a:r>
              <a:rPr lang="es-ES" dirty="0"/>
              <a:t> </a:t>
            </a:r>
            <a:r>
              <a:rPr lang="es-ES" dirty="0" err="1"/>
              <a:t>bonds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bills</a:t>
            </a:r>
            <a:r>
              <a:rPr lang="es-ES" dirty="0"/>
              <a:t>)</a:t>
            </a:r>
          </a:p>
          <a:p>
            <a:pPr marL="139700" lvl="0" indent="0">
              <a:spcBef>
                <a:spcPts val="1600"/>
              </a:spcBef>
              <a:buNone/>
            </a:pPr>
            <a:endParaRPr dirty="0"/>
          </a:p>
          <a:p>
            <a:pPr lvl="0"/>
            <a:r>
              <a:rPr lang="es-ES" b="1" dirty="0" err="1"/>
              <a:t>Jensen’s</a:t>
            </a:r>
            <a:r>
              <a:rPr lang="es-ES" b="1" dirty="0"/>
              <a:t> </a:t>
            </a:r>
            <a:r>
              <a:rPr lang="es-ES" b="1" dirty="0" err="1"/>
              <a:t>Alpha</a:t>
            </a:r>
            <a:r>
              <a:rPr lang="es-ES" dirty="0"/>
              <a:t>: </a:t>
            </a:r>
            <a:r>
              <a:rPr lang="es-ES" dirty="0" err="1"/>
              <a:t>is</a:t>
            </a:r>
            <a:r>
              <a:rPr lang="es-ES" dirty="0"/>
              <a:t> a </a:t>
            </a:r>
            <a:r>
              <a:rPr lang="es-ES" dirty="0" err="1"/>
              <a:t>risk-adjusted</a:t>
            </a:r>
            <a:r>
              <a:rPr lang="es-ES" dirty="0"/>
              <a:t> performance </a:t>
            </a:r>
            <a:r>
              <a:rPr lang="es-ES" dirty="0" err="1"/>
              <a:t>measure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represents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average</a:t>
            </a:r>
            <a:r>
              <a:rPr lang="es-ES" dirty="0"/>
              <a:t> </a:t>
            </a:r>
            <a:r>
              <a:rPr lang="es-ES" dirty="0" err="1"/>
              <a:t>return</a:t>
            </a:r>
            <a:r>
              <a:rPr lang="es-ES" dirty="0"/>
              <a:t> </a:t>
            </a:r>
            <a:r>
              <a:rPr lang="es-ES" dirty="0" err="1"/>
              <a:t>on</a:t>
            </a:r>
            <a:r>
              <a:rPr lang="es-ES" dirty="0"/>
              <a:t> a portfolio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investment</a:t>
            </a:r>
            <a:r>
              <a:rPr lang="es-ES" dirty="0"/>
              <a:t>, </a:t>
            </a:r>
            <a:r>
              <a:rPr lang="es-ES" dirty="0" err="1"/>
              <a:t>above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below</a:t>
            </a:r>
            <a:r>
              <a:rPr lang="es-ES" dirty="0"/>
              <a:t> </a:t>
            </a:r>
            <a:r>
              <a:rPr lang="es-ES" dirty="0" err="1"/>
              <a:t>that</a:t>
            </a:r>
            <a:r>
              <a:rPr lang="es-ES" dirty="0"/>
              <a:t> </a:t>
            </a:r>
            <a:r>
              <a:rPr lang="es-ES" dirty="0" err="1"/>
              <a:t>predicted</a:t>
            </a:r>
            <a:r>
              <a:rPr lang="es-ES" dirty="0"/>
              <a:t> </a:t>
            </a:r>
            <a:r>
              <a:rPr lang="es-ES" dirty="0" err="1"/>
              <a:t>by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capital </a:t>
            </a:r>
            <a:r>
              <a:rPr lang="es-ES" dirty="0" err="1"/>
              <a:t>asset</a:t>
            </a:r>
            <a:r>
              <a:rPr lang="es-ES" dirty="0"/>
              <a:t> </a:t>
            </a:r>
            <a:r>
              <a:rPr lang="es-ES" dirty="0" err="1"/>
              <a:t>pricing</a:t>
            </a:r>
            <a:r>
              <a:rPr lang="es-ES" dirty="0"/>
              <a:t> </a:t>
            </a:r>
            <a:r>
              <a:rPr lang="es-ES" dirty="0" err="1"/>
              <a:t>model</a:t>
            </a:r>
            <a:r>
              <a:rPr lang="es-ES" dirty="0"/>
              <a:t> (CAPM), </a:t>
            </a:r>
            <a:r>
              <a:rPr lang="es-ES" dirty="0" err="1"/>
              <a:t>given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portfolio's</a:t>
            </a:r>
            <a:r>
              <a:rPr lang="es-ES" dirty="0"/>
              <a:t>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investment's</a:t>
            </a:r>
            <a:r>
              <a:rPr lang="es-ES" dirty="0"/>
              <a:t> beta and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average</a:t>
            </a:r>
            <a:r>
              <a:rPr lang="es-ES" dirty="0"/>
              <a:t> </a:t>
            </a:r>
            <a:r>
              <a:rPr lang="es-ES" dirty="0" err="1"/>
              <a:t>market</a:t>
            </a:r>
            <a:r>
              <a:rPr lang="es-ES" dirty="0"/>
              <a:t> </a:t>
            </a:r>
            <a:r>
              <a:rPr lang="es-ES" dirty="0" err="1"/>
              <a:t>return</a:t>
            </a:r>
            <a:r>
              <a:rPr lang="es-ES" dirty="0"/>
              <a:t>. In </a:t>
            </a:r>
            <a:r>
              <a:rPr lang="es-ES" dirty="0" err="1"/>
              <a:t>other</a:t>
            </a:r>
            <a:r>
              <a:rPr lang="es-ES" dirty="0"/>
              <a:t> </a:t>
            </a:r>
            <a:r>
              <a:rPr lang="es-ES" dirty="0" err="1"/>
              <a:t>words</a:t>
            </a:r>
            <a:r>
              <a:rPr lang="es-ES" dirty="0"/>
              <a:t>, </a:t>
            </a:r>
            <a:r>
              <a:rPr lang="es-ES" dirty="0" err="1"/>
              <a:t>it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u="sng" dirty="0" err="1"/>
              <a:t>the</a:t>
            </a:r>
            <a:r>
              <a:rPr lang="es-ES" u="sng" dirty="0"/>
              <a:t> </a:t>
            </a:r>
            <a:r>
              <a:rPr lang="es-ES" u="sng" dirty="0" err="1"/>
              <a:t>difference</a:t>
            </a:r>
            <a:r>
              <a:rPr lang="es-ES" u="sng" dirty="0"/>
              <a:t> in </a:t>
            </a:r>
            <a:r>
              <a:rPr lang="es-ES" u="sng" dirty="0" err="1"/>
              <a:t>how</a:t>
            </a:r>
            <a:r>
              <a:rPr lang="es-ES" u="sng" dirty="0"/>
              <a:t> </a:t>
            </a:r>
            <a:r>
              <a:rPr lang="es-ES" u="sng" dirty="0" err="1"/>
              <a:t>much</a:t>
            </a:r>
            <a:r>
              <a:rPr lang="es-ES" u="sng" dirty="0"/>
              <a:t> a </a:t>
            </a:r>
            <a:r>
              <a:rPr lang="es-ES" u="sng" dirty="0" err="1"/>
              <a:t>person</a:t>
            </a:r>
            <a:r>
              <a:rPr lang="es-ES" u="sng" dirty="0"/>
              <a:t> </a:t>
            </a:r>
            <a:r>
              <a:rPr lang="es-ES" u="sng" dirty="0" err="1"/>
              <a:t>returns</a:t>
            </a:r>
            <a:r>
              <a:rPr lang="es-ES" u="sng" dirty="0"/>
              <a:t> vs. </a:t>
            </a:r>
            <a:r>
              <a:rPr lang="es-ES" u="sng" dirty="0" err="1"/>
              <a:t>the</a:t>
            </a:r>
            <a:r>
              <a:rPr lang="es-ES" u="sng" dirty="0"/>
              <a:t> </a:t>
            </a:r>
            <a:r>
              <a:rPr lang="es-ES" u="sng" dirty="0" err="1"/>
              <a:t>overall</a:t>
            </a:r>
            <a:r>
              <a:rPr lang="es-ES" u="sng" dirty="0"/>
              <a:t> </a:t>
            </a:r>
            <a:r>
              <a:rPr lang="es-ES" u="sng" dirty="0" err="1"/>
              <a:t>market</a:t>
            </a:r>
            <a:r>
              <a:rPr lang="es-ES" u="sng" dirty="0"/>
              <a:t> (</a:t>
            </a:r>
            <a:r>
              <a:rPr lang="es-ES" u="sng" dirty="0" err="1"/>
              <a:t>benchmark</a:t>
            </a:r>
            <a:r>
              <a:rPr lang="es-ES" dirty="0"/>
              <a:t>).</a:t>
            </a: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44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734190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s-ES" dirty="0"/>
              <a:t>So, </a:t>
            </a:r>
            <a:r>
              <a:rPr lang="es-ES" dirty="0" err="1"/>
              <a:t>what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considered</a:t>
            </a:r>
            <a:r>
              <a:rPr lang="es-ES" dirty="0"/>
              <a:t> a </a:t>
            </a:r>
            <a:r>
              <a:rPr lang="es-ES" dirty="0" err="1"/>
              <a:t>good</a:t>
            </a:r>
            <a:r>
              <a:rPr lang="es-ES" dirty="0"/>
              <a:t> </a:t>
            </a:r>
            <a:r>
              <a:rPr lang="es-ES" dirty="0" err="1"/>
              <a:t>Sharpe</a:t>
            </a:r>
            <a:r>
              <a:rPr lang="es-ES" dirty="0"/>
              <a:t> ratio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Jensen’s</a:t>
            </a:r>
            <a:r>
              <a:rPr lang="es-ES" dirty="0"/>
              <a:t> </a:t>
            </a:r>
            <a:r>
              <a:rPr lang="es-ES" dirty="0" err="1"/>
              <a:t>alpha</a:t>
            </a:r>
            <a:r>
              <a:rPr lang="es-ES" dirty="0"/>
              <a:t>? 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5" name="Google Shape;215;p44"/>
          <p:cNvSpPr txBox="1">
            <a:spLocks noGrp="1"/>
          </p:cNvSpPr>
          <p:nvPr>
            <p:ph type="body" idx="1"/>
          </p:nvPr>
        </p:nvSpPr>
        <p:spPr>
          <a:xfrm>
            <a:off x="938500" y="1324780"/>
            <a:ext cx="6965980" cy="33736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s-ES" dirty="0"/>
              <a:t>A </a:t>
            </a:r>
            <a:r>
              <a:rPr lang="es-ES" dirty="0" err="1"/>
              <a:t>good</a:t>
            </a:r>
            <a:r>
              <a:rPr lang="es-ES" dirty="0"/>
              <a:t> </a:t>
            </a:r>
            <a:r>
              <a:rPr lang="es-ES" dirty="0" err="1"/>
              <a:t>Sharpe</a:t>
            </a:r>
            <a:r>
              <a:rPr lang="es-ES" dirty="0"/>
              <a:t> ratio </a:t>
            </a:r>
            <a:r>
              <a:rPr lang="es-ES" dirty="0" err="1"/>
              <a:t>indicates</a:t>
            </a:r>
            <a:r>
              <a:rPr lang="es-ES" dirty="0"/>
              <a:t> a </a:t>
            </a:r>
            <a:r>
              <a:rPr lang="es-ES" u="sng" dirty="0" err="1"/>
              <a:t>high</a:t>
            </a:r>
            <a:r>
              <a:rPr lang="es-ES" u="sng" dirty="0"/>
              <a:t> </a:t>
            </a:r>
            <a:r>
              <a:rPr lang="es-ES" u="sng" dirty="0" err="1"/>
              <a:t>degree</a:t>
            </a:r>
            <a:r>
              <a:rPr lang="es-ES" u="sng" dirty="0"/>
              <a:t> of </a:t>
            </a:r>
            <a:r>
              <a:rPr lang="es-ES" u="sng" dirty="0" err="1"/>
              <a:t>expected</a:t>
            </a:r>
            <a:r>
              <a:rPr lang="es-ES" u="sng" dirty="0"/>
              <a:t> </a:t>
            </a:r>
            <a:r>
              <a:rPr lang="es-ES" u="sng" dirty="0" err="1"/>
              <a:t>return</a:t>
            </a:r>
            <a:r>
              <a:rPr lang="es-ES" u="sng" dirty="0"/>
              <a:t> </a:t>
            </a:r>
            <a:r>
              <a:rPr lang="es-ES" u="sng" dirty="0" err="1"/>
              <a:t>for</a:t>
            </a:r>
            <a:r>
              <a:rPr lang="es-ES" u="sng" dirty="0"/>
              <a:t> a </a:t>
            </a:r>
            <a:r>
              <a:rPr lang="es-ES" u="sng" dirty="0" err="1"/>
              <a:t>relatively</a:t>
            </a:r>
            <a:r>
              <a:rPr lang="es-ES" u="sng" dirty="0"/>
              <a:t> </a:t>
            </a:r>
            <a:r>
              <a:rPr lang="es-ES" u="sng" dirty="0" err="1"/>
              <a:t>low</a:t>
            </a:r>
            <a:r>
              <a:rPr lang="es-ES" u="sng" dirty="0"/>
              <a:t> </a:t>
            </a:r>
            <a:r>
              <a:rPr lang="es-ES" u="sng" dirty="0" err="1"/>
              <a:t>amount</a:t>
            </a:r>
            <a:r>
              <a:rPr lang="es-ES" u="sng" dirty="0"/>
              <a:t> of </a:t>
            </a:r>
            <a:r>
              <a:rPr lang="es-ES" u="sng" dirty="0" err="1"/>
              <a:t>risk</a:t>
            </a:r>
            <a:r>
              <a:rPr lang="es-ES" dirty="0"/>
              <a:t>. </a:t>
            </a:r>
          </a:p>
          <a:p>
            <a:endParaRPr lang="es-ES" dirty="0"/>
          </a:p>
          <a:p>
            <a:pPr marL="139700" indent="0">
              <a:buNone/>
            </a:pPr>
            <a:r>
              <a:rPr lang="es-ES" dirty="0" err="1"/>
              <a:t>Usually</a:t>
            </a:r>
            <a:r>
              <a:rPr lang="es-ES" dirty="0"/>
              <a:t>, </a:t>
            </a:r>
            <a:r>
              <a:rPr lang="es-ES" dirty="0" err="1"/>
              <a:t>any</a:t>
            </a:r>
            <a:r>
              <a:rPr lang="es-ES" dirty="0"/>
              <a:t> </a:t>
            </a:r>
            <a:r>
              <a:rPr lang="es-ES" dirty="0" err="1"/>
              <a:t>Sharpe</a:t>
            </a:r>
            <a:r>
              <a:rPr lang="es-ES" dirty="0"/>
              <a:t> ratio </a:t>
            </a:r>
            <a:r>
              <a:rPr lang="es-ES" dirty="0" err="1"/>
              <a:t>greater</a:t>
            </a:r>
            <a:r>
              <a:rPr lang="es-ES" dirty="0"/>
              <a:t> </a:t>
            </a:r>
            <a:r>
              <a:rPr lang="es-ES" dirty="0" err="1"/>
              <a:t>than</a:t>
            </a:r>
            <a:r>
              <a:rPr lang="es-ES" dirty="0"/>
              <a:t> 1.0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considered</a:t>
            </a:r>
            <a:r>
              <a:rPr lang="es-ES" dirty="0"/>
              <a:t> </a:t>
            </a:r>
            <a:r>
              <a:rPr lang="es-ES" b="1" dirty="0" err="1"/>
              <a:t>acceptable</a:t>
            </a:r>
            <a:r>
              <a:rPr lang="es-ES" b="1" dirty="0"/>
              <a:t> to </a:t>
            </a:r>
            <a:r>
              <a:rPr lang="es-ES" b="1" dirty="0" err="1"/>
              <a:t>good</a:t>
            </a:r>
            <a:r>
              <a:rPr lang="es-ES" b="1" dirty="0"/>
              <a:t> </a:t>
            </a:r>
            <a:r>
              <a:rPr lang="es-ES" b="1" dirty="0" err="1"/>
              <a:t>by</a:t>
            </a:r>
            <a:r>
              <a:rPr lang="es-ES" b="1" dirty="0"/>
              <a:t> </a:t>
            </a:r>
            <a:r>
              <a:rPr lang="es-ES" b="1" dirty="0" err="1"/>
              <a:t>investors</a:t>
            </a:r>
            <a:r>
              <a:rPr lang="es-ES" dirty="0"/>
              <a:t>. A ratio </a:t>
            </a:r>
            <a:r>
              <a:rPr lang="es-ES" dirty="0" err="1"/>
              <a:t>higher</a:t>
            </a:r>
            <a:r>
              <a:rPr lang="es-ES" dirty="0"/>
              <a:t> </a:t>
            </a:r>
            <a:r>
              <a:rPr lang="es-ES" dirty="0" err="1"/>
              <a:t>than</a:t>
            </a:r>
            <a:r>
              <a:rPr lang="es-ES" dirty="0"/>
              <a:t> 2.0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rated</a:t>
            </a:r>
            <a:r>
              <a:rPr lang="es-ES" dirty="0"/>
              <a:t> as </a:t>
            </a:r>
            <a:r>
              <a:rPr lang="es-ES" b="1" dirty="0" err="1"/>
              <a:t>very</a:t>
            </a:r>
            <a:r>
              <a:rPr lang="es-ES" b="1" dirty="0"/>
              <a:t> </a:t>
            </a:r>
            <a:r>
              <a:rPr lang="es-ES" b="1" dirty="0" err="1"/>
              <a:t>good</a:t>
            </a:r>
            <a:r>
              <a:rPr lang="es-ES" b="1" dirty="0"/>
              <a:t> </a:t>
            </a:r>
            <a:r>
              <a:rPr lang="es-ES" dirty="0"/>
              <a:t>&amp; a ratio of 3.0 </a:t>
            </a:r>
            <a:r>
              <a:rPr lang="es-ES" dirty="0" err="1"/>
              <a:t>or</a:t>
            </a:r>
            <a:r>
              <a:rPr lang="es-ES" dirty="0"/>
              <a:t> </a:t>
            </a:r>
            <a:r>
              <a:rPr lang="es-ES" dirty="0" err="1"/>
              <a:t>higher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considered</a:t>
            </a:r>
            <a:r>
              <a:rPr lang="es-ES" dirty="0"/>
              <a:t> </a:t>
            </a:r>
            <a:r>
              <a:rPr lang="es-ES" b="1" dirty="0" err="1"/>
              <a:t>excellent</a:t>
            </a:r>
            <a:r>
              <a:rPr lang="es-ES" dirty="0"/>
              <a:t>.</a:t>
            </a:r>
          </a:p>
          <a:p>
            <a:endParaRPr dirty="0"/>
          </a:p>
          <a:p>
            <a:pPr lvl="0"/>
            <a:r>
              <a:rPr lang="es-ES" dirty="0" err="1"/>
              <a:t>Jensen's</a:t>
            </a:r>
            <a:r>
              <a:rPr lang="es-ES" dirty="0"/>
              <a:t> </a:t>
            </a:r>
            <a:r>
              <a:rPr lang="es-ES" dirty="0" err="1"/>
              <a:t>measure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one</a:t>
            </a:r>
            <a:r>
              <a:rPr lang="es-ES" dirty="0"/>
              <a:t> of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ways</a:t>
            </a:r>
            <a:r>
              <a:rPr lang="es-ES" dirty="0"/>
              <a:t> to determine </a:t>
            </a:r>
            <a:r>
              <a:rPr lang="es-ES" dirty="0" err="1"/>
              <a:t>if</a:t>
            </a:r>
            <a:r>
              <a:rPr lang="es-ES" dirty="0"/>
              <a:t> a portfolio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earning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proper</a:t>
            </a:r>
            <a:r>
              <a:rPr lang="es-ES" dirty="0"/>
              <a:t> </a:t>
            </a:r>
            <a:r>
              <a:rPr lang="es-ES" dirty="0" err="1"/>
              <a:t>return</a:t>
            </a:r>
            <a:r>
              <a:rPr lang="es-ES" dirty="0"/>
              <a:t> </a:t>
            </a:r>
            <a:r>
              <a:rPr lang="es-ES" dirty="0" err="1"/>
              <a:t>for</a:t>
            </a:r>
            <a:r>
              <a:rPr lang="es-ES" dirty="0"/>
              <a:t> </a:t>
            </a:r>
            <a:r>
              <a:rPr lang="es-ES" dirty="0" err="1"/>
              <a:t>its</a:t>
            </a:r>
            <a:r>
              <a:rPr lang="es-ES" dirty="0"/>
              <a:t> </a:t>
            </a:r>
            <a:r>
              <a:rPr lang="es-ES" dirty="0" err="1"/>
              <a:t>level</a:t>
            </a:r>
            <a:r>
              <a:rPr lang="es-ES" dirty="0"/>
              <a:t> of </a:t>
            </a:r>
            <a:r>
              <a:rPr lang="es-ES" dirty="0" err="1"/>
              <a:t>risk</a:t>
            </a:r>
            <a:r>
              <a:rPr lang="es-ES" dirty="0"/>
              <a:t>. </a:t>
            </a:r>
          </a:p>
          <a:p>
            <a:pPr marL="139700" lvl="0" indent="0">
              <a:buNone/>
            </a:pPr>
            <a:endParaRPr lang="es-ES" dirty="0"/>
          </a:p>
          <a:p>
            <a:pPr marL="139700" lvl="0" indent="0">
              <a:buNone/>
            </a:pPr>
            <a:r>
              <a:rPr lang="es-ES" dirty="0" err="1"/>
              <a:t>If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</a:t>
            </a:r>
            <a:r>
              <a:rPr lang="es-ES" dirty="0" err="1"/>
              <a:t>value</a:t>
            </a:r>
            <a:r>
              <a:rPr lang="es-ES" dirty="0"/>
              <a:t> </a:t>
            </a:r>
            <a:r>
              <a:rPr lang="es-ES" dirty="0" err="1"/>
              <a:t>is</a:t>
            </a:r>
            <a:r>
              <a:rPr lang="es-ES" dirty="0"/>
              <a:t> positive, </a:t>
            </a:r>
            <a:r>
              <a:rPr lang="es-ES" dirty="0" err="1"/>
              <a:t>then</a:t>
            </a:r>
            <a:r>
              <a:rPr lang="es-ES" dirty="0"/>
              <a:t> </a:t>
            </a:r>
            <a:r>
              <a:rPr lang="es-ES" dirty="0" err="1"/>
              <a:t>the</a:t>
            </a:r>
            <a:r>
              <a:rPr lang="es-ES" dirty="0"/>
              <a:t> portfolio </a:t>
            </a:r>
            <a:r>
              <a:rPr lang="es-ES" dirty="0" err="1"/>
              <a:t>is</a:t>
            </a:r>
            <a:r>
              <a:rPr lang="es-ES" dirty="0"/>
              <a:t> </a:t>
            </a:r>
            <a:r>
              <a:rPr lang="es-ES" dirty="0" err="1"/>
              <a:t>earning</a:t>
            </a:r>
            <a:r>
              <a:rPr lang="es-ES" dirty="0"/>
              <a:t> </a:t>
            </a:r>
            <a:r>
              <a:rPr lang="es-ES" dirty="0" err="1"/>
              <a:t>excess</a:t>
            </a:r>
            <a:r>
              <a:rPr lang="es-ES" dirty="0"/>
              <a:t> </a:t>
            </a:r>
            <a:r>
              <a:rPr lang="es-ES" dirty="0" err="1"/>
              <a:t>returns</a:t>
            </a:r>
            <a:r>
              <a:rPr lang="es-ES" dirty="0"/>
              <a:t>. In </a:t>
            </a:r>
            <a:r>
              <a:rPr lang="es-ES" dirty="0" err="1"/>
              <a:t>other</a:t>
            </a:r>
            <a:r>
              <a:rPr lang="es-ES" dirty="0"/>
              <a:t> </a:t>
            </a:r>
            <a:r>
              <a:rPr lang="es-ES" dirty="0" err="1"/>
              <a:t>words</a:t>
            </a:r>
            <a:r>
              <a:rPr lang="es-ES" dirty="0"/>
              <a:t>, </a:t>
            </a:r>
            <a:r>
              <a:rPr lang="es-ES" u="sng" dirty="0"/>
              <a:t>a </a:t>
            </a:r>
            <a:r>
              <a:rPr lang="es-ES" b="1" u="sng" dirty="0"/>
              <a:t>positive </a:t>
            </a:r>
            <a:r>
              <a:rPr lang="es-ES" b="1" u="sng" dirty="0" err="1"/>
              <a:t>value</a:t>
            </a:r>
            <a:r>
              <a:rPr lang="es-ES" b="1" u="sng" dirty="0"/>
              <a:t> </a:t>
            </a:r>
            <a:r>
              <a:rPr lang="es-ES" u="sng" dirty="0" err="1"/>
              <a:t>for</a:t>
            </a:r>
            <a:r>
              <a:rPr lang="es-ES" u="sng" dirty="0"/>
              <a:t> </a:t>
            </a:r>
            <a:r>
              <a:rPr lang="es-ES" u="sng" dirty="0" err="1"/>
              <a:t>Jensen's</a:t>
            </a:r>
            <a:r>
              <a:rPr lang="es-ES" u="sng" dirty="0"/>
              <a:t> </a:t>
            </a:r>
            <a:r>
              <a:rPr lang="es-ES" u="sng" dirty="0" err="1"/>
              <a:t>alpha</a:t>
            </a:r>
            <a:r>
              <a:rPr lang="es-ES" u="sng" dirty="0"/>
              <a:t> </a:t>
            </a:r>
            <a:r>
              <a:rPr lang="es-ES" u="sng" dirty="0" err="1"/>
              <a:t>means</a:t>
            </a:r>
            <a:r>
              <a:rPr lang="es-ES" u="sng" dirty="0"/>
              <a:t> a </a:t>
            </a:r>
            <a:r>
              <a:rPr lang="es-ES" u="sng" dirty="0" err="1"/>
              <a:t>fund</a:t>
            </a:r>
            <a:r>
              <a:rPr lang="es-ES" u="sng" dirty="0"/>
              <a:t> manager has "beat </a:t>
            </a:r>
            <a:r>
              <a:rPr lang="es-ES" u="sng" dirty="0" err="1"/>
              <a:t>the</a:t>
            </a:r>
            <a:r>
              <a:rPr lang="es-ES" u="sng" dirty="0"/>
              <a:t> </a:t>
            </a:r>
            <a:r>
              <a:rPr lang="es-ES" u="sng" dirty="0" err="1"/>
              <a:t>market</a:t>
            </a:r>
            <a:r>
              <a:rPr lang="es-ES" u="sng" dirty="0"/>
              <a:t>" </a:t>
            </a:r>
            <a:r>
              <a:rPr lang="es-ES" u="sng" dirty="0" err="1"/>
              <a:t>with</a:t>
            </a:r>
            <a:r>
              <a:rPr lang="es-ES" u="sng" dirty="0"/>
              <a:t> </a:t>
            </a:r>
            <a:r>
              <a:rPr lang="es-ES" u="sng" dirty="0" err="1"/>
              <a:t>their</a:t>
            </a:r>
            <a:r>
              <a:rPr lang="es-ES" u="sng" dirty="0"/>
              <a:t> stock-</a:t>
            </a:r>
            <a:r>
              <a:rPr lang="es-ES" u="sng" dirty="0" err="1"/>
              <a:t>picking</a:t>
            </a:r>
            <a:r>
              <a:rPr lang="es-ES" u="sng" dirty="0"/>
              <a:t> </a:t>
            </a:r>
            <a:r>
              <a:rPr lang="es-ES" u="sng" dirty="0" err="1"/>
              <a:t>skills</a:t>
            </a:r>
            <a:r>
              <a:rPr lang="es-ES" dirty="0"/>
              <a:t>.</a:t>
            </a:r>
            <a:endParaRPr dirty="0"/>
          </a:p>
        </p:txBody>
      </p:sp>
      <p:cxnSp>
        <p:nvCxnSpPr>
          <p:cNvPr id="216" name="Google Shape;216;p44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810085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5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44198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Mean Reversion with BB</a:t>
            </a:r>
            <a:endParaRPr dirty="0"/>
          </a:p>
        </p:txBody>
      </p:sp>
      <p:cxnSp>
        <p:nvCxnSpPr>
          <p:cNvPr id="281" name="Google Shape;281;p5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82" name="Google Shape;282;p50"/>
          <p:cNvSpPr txBox="1">
            <a:spLocks noGrp="1"/>
          </p:cNvSpPr>
          <p:nvPr>
            <p:ph type="body" idx="4294967295"/>
          </p:nvPr>
        </p:nvSpPr>
        <p:spPr>
          <a:xfrm>
            <a:off x="1635760" y="4065250"/>
            <a:ext cx="587248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s-ES" sz="1000" dirty="0">
                <a:solidFill>
                  <a:schemeClr val="bg1"/>
                </a:solidFill>
                <a:latin typeface="Montserrat Thin" pitchFamily="2" charset="77"/>
              </a:rPr>
              <a:t>ANNUALIZED RETURN : </a:t>
            </a:r>
            <a:r>
              <a:rPr lang="es-ES" sz="1000" b="1" dirty="0">
                <a:solidFill>
                  <a:schemeClr val="bg1"/>
                </a:solidFill>
                <a:latin typeface="Montserrat Thin" pitchFamily="2" charset="77"/>
              </a:rPr>
              <a:t>72 %  </a:t>
            </a:r>
            <a:r>
              <a:rPr lang="es-ES" sz="1000" dirty="0">
                <a:solidFill>
                  <a:schemeClr val="bg1"/>
                </a:solidFill>
                <a:latin typeface="Montserrat Thin" pitchFamily="2" charset="77"/>
              </a:rPr>
              <a:t>  SHARPE RATIO : </a:t>
            </a:r>
            <a:r>
              <a:rPr lang="es-ES" sz="1000" b="1" dirty="0">
                <a:solidFill>
                  <a:schemeClr val="bg1"/>
                </a:solidFill>
                <a:latin typeface="Montserrat Thin" pitchFamily="2" charset="77"/>
              </a:rPr>
              <a:t>4.57    </a:t>
            </a:r>
            <a:r>
              <a:rPr lang="es-ES" sz="1000" dirty="0">
                <a:solidFill>
                  <a:schemeClr val="bg1"/>
                </a:solidFill>
                <a:latin typeface="Montserrat Thin" pitchFamily="2" charset="77"/>
              </a:rPr>
              <a:t>JENSEN’S ALPHA : </a:t>
            </a:r>
            <a:r>
              <a:rPr lang="es-ES" sz="1000" b="1" dirty="0">
                <a:solidFill>
                  <a:schemeClr val="bg1"/>
                </a:solidFill>
                <a:latin typeface="Montserrat Thin" pitchFamily="2" charset="77"/>
              </a:rPr>
              <a:t>72%</a:t>
            </a:r>
          </a:p>
          <a:p>
            <a:pPr marL="114300" indent="0">
              <a:buNone/>
            </a:pPr>
            <a:r>
              <a:rPr lang="es-ES" sz="1000" dirty="0">
                <a:solidFill>
                  <a:schemeClr val="bg1"/>
                </a:solidFill>
                <a:latin typeface="Montserrat Thin" pitchFamily="2" charset="77"/>
              </a:rPr>
              <a:t>  </a:t>
            </a:r>
          </a:p>
          <a:p>
            <a:pPr marL="114300" indent="0">
              <a:buNone/>
            </a:pPr>
            <a:r>
              <a:rPr lang="es-ES" sz="1000" dirty="0">
                <a:solidFill>
                  <a:schemeClr val="bg1"/>
                </a:solidFill>
                <a:latin typeface="Montserrat Thin" pitchFamily="2" charset="77"/>
              </a:rPr>
              <a:t> </a:t>
            </a:r>
          </a:p>
        </p:txBody>
      </p:sp>
      <p:sp>
        <p:nvSpPr>
          <p:cNvPr id="284" name="Google Shape;284;p50"/>
          <p:cNvSpPr txBox="1">
            <a:spLocks noGrp="1"/>
          </p:cNvSpPr>
          <p:nvPr>
            <p:ph type="body" idx="4294967295"/>
          </p:nvPr>
        </p:nvSpPr>
        <p:spPr>
          <a:xfrm>
            <a:off x="4956866" y="1092075"/>
            <a:ext cx="976574" cy="3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>
                <a:solidFill>
                  <a:schemeClr val="lt1"/>
                </a:solidFill>
              </a:rPr>
              <a:t>Algorithm</a:t>
            </a:r>
            <a:endParaRPr sz="1200" dirty="0">
              <a:solidFill>
                <a:schemeClr val="lt1"/>
              </a:solidFill>
            </a:endParaRPr>
          </a:p>
        </p:txBody>
      </p:sp>
      <p:sp>
        <p:nvSpPr>
          <p:cNvPr id="285" name="Google Shape;285;p50"/>
          <p:cNvSpPr/>
          <p:nvPr/>
        </p:nvSpPr>
        <p:spPr>
          <a:xfrm>
            <a:off x="4788566" y="1200675"/>
            <a:ext cx="168300" cy="168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50"/>
          <p:cNvSpPr txBox="1">
            <a:spLocks noGrp="1"/>
          </p:cNvSpPr>
          <p:nvPr>
            <p:ph type="body" idx="4294967295"/>
          </p:nvPr>
        </p:nvSpPr>
        <p:spPr>
          <a:xfrm>
            <a:off x="6258716" y="1092075"/>
            <a:ext cx="1371444" cy="3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1200" dirty="0">
                <a:solidFill>
                  <a:schemeClr val="lt1"/>
                </a:solidFill>
              </a:rPr>
              <a:t>IBEX 35 TR</a:t>
            </a:r>
            <a:endParaRPr sz="1200" dirty="0">
              <a:solidFill>
                <a:schemeClr val="lt1"/>
              </a:solidFill>
            </a:endParaRPr>
          </a:p>
        </p:txBody>
      </p:sp>
      <p:sp>
        <p:nvSpPr>
          <p:cNvPr id="287" name="Google Shape;287;p50"/>
          <p:cNvSpPr/>
          <p:nvPr/>
        </p:nvSpPr>
        <p:spPr>
          <a:xfrm>
            <a:off x="6090416" y="1200675"/>
            <a:ext cx="168300" cy="168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" name="Imagen 9" descr="Captura de pantalla de computadora&#10;&#10;Descripción generada automáticamente">
            <a:extLst>
              <a:ext uri="{FF2B5EF4-FFF2-40B4-BE49-F238E27FC236}">
                <a16:creationId xmlns:a16="http://schemas.microsoft.com/office/drawing/2014/main" id="{61EC9A07-892E-BB48-8429-17CAAD962D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1693490"/>
            <a:ext cx="5872480" cy="2155844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1" name="Google Shape;282;p50">
            <a:extLst>
              <a:ext uri="{FF2B5EF4-FFF2-40B4-BE49-F238E27FC236}">
                <a16:creationId xmlns:a16="http://schemas.microsoft.com/office/drawing/2014/main" id="{FD9579AB-E7BE-2945-9CB9-2E5AC12D825E}"/>
              </a:ext>
            </a:extLst>
          </p:cNvPr>
          <p:cNvSpPr txBox="1">
            <a:spLocks/>
          </p:cNvSpPr>
          <p:nvPr/>
        </p:nvSpPr>
        <p:spPr>
          <a:xfrm rot="766326">
            <a:off x="7323020" y="3796206"/>
            <a:ext cx="1525235" cy="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Montserrat"/>
              <a:buChar char="●"/>
              <a:defRPr sz="18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114300" indent="0" algn="ctr">
              <a:buFont typeface="Montserrat"/>
              <a:buNone/>
            </a:pPr>
            <a:r>
              <a:rPr lang="es-ES" sz="1000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Hedge</a:t>
            </a:r>
            <a:r>
              <a:rPr lang="es-ES" sz="1000" dirty="0">
                <a:solidFill>
                  <a:schemeClr val="accent1"/>
                </a:solidFill>
                <a:latin typeface="Montserrat ExtraBold"/>
                <a:sym typeface="Montserrat ExtraBold"/>
              </a:rPr>
              <a:t> </a:t>
            </a:r>
            <a:r>
              <a:rPr lang="es-ES" sz="1000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Fund</a:t>
            </a:r>
            <a:r>
              <a:rPr lang="es-ES" sz="1000" dirty="0">
                <a:solidFill>
                  <a:schemeClr val="accent1"/>
                </a:solidFill>
                <a:latin typeface="Montserrat ExtraBold"/>
                <a:sym typeface="Montserrat ExtraBold"/>
              </a:rPr>
              <a:t> </a:t>
            </a:r>
            <a:r>
              <a:rPr lang="es-ES" sz="1000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numbers</a:t>
            </a:r>
            <a:r>
              <a:rPr lang="es-ES" sz="1000" dirty="0">
                <a:solidFill>
                  <a:schemeClr val="accent1"/>
                </a:solidFill>
                <a:latin typeface="Montserrat ExtraBold"/>
                <a:sym typeface="Montserrat ExtraBold"/>
              </a:rPr>
              <a:t>!!!  Great... </a:t>
            </a:r>
            <a:r>
              <a:rPr lang="es-ES" sz="1000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But</a:t>
            </a:r>
            <a:r>
              <a:rPr lang="es-ES" sz="1000" dirty="0">
                <a:solidFill>
                  <a:schemeClr val="accent1"/>
                </a:solidFill>
                <a:latin typeface="Montserrat ExtraBold"/>
                <a:sym typeface="Montserrat ExtraBold"/>
              </a:rPr>
              <a:t> </a:t>
            </a:r>
            <a:r>
              <a:rPr lang="es-ES" sz="1000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why</a:t>
            </a:r>
            <a:r>
              <a:rPr lang="es-ES" sz="1000" dirty="0">
                <a:solidFill>
                  <a:schemeClr val="accent1"/>
                </a:solidFill>
                <a:latin typeface="Montserrat ExtraBold"/>
                <a:sym typeface="Montserrat ExtraBold"/>
              </a:rPr>
              <a:t>?</a:t>
            </a:r>
          </a:p>
          <a:p>
            <a:pPr marL="114300" indent="0">
              <a:buFont typeface="Montserrat"/>
              <a:buNone/>
            </a:pPr>
            <a:r>
              <a:rPr lang="es-ES" sz="1000" dirty="0">
                <a:solidFill>
                  <a:schemeClr val="bg1"/>
                </a:solidFill>
                <a:latin typeface="Montserrat Thin" pitchFamily="2" charset="77"/>
              </a:rPr>
              <a:t>  </a:t>
            </a:r>
          </a:p>
          <a:p>
            <a:pPr marL="114300" indent="0">
              <a:buFont typeface="Montserrat"/>
              <a:buNone/>
            </a:pPr>
            <a:r>
              <a:rPr lang="es-ES" sz="1000" dirty="0">
                <a:solidFill>
                  <a:schemeClr val="bg1"/>
                </a:solidFill>
                <a:latin typeface="Montserrat Thin" pitchFamily="2" charset="77"/>
              </a:rPr>
              <a:t> </a:t>
            </a:r>
          </a:p>
        </p:txBody>
      </p:sp>
      <p:pic>
        <p:nvPicPr>
          <p:cNvPr id="2054" name="Picture 6" descr="Person thinking man thinking clip art illustration illustrations by leo">
            <a:extLst>
              <a:ext uri="{FF2B5EF4-FFF2-40B4-BE49-F238E27FC236}">
                <a16:creationId xmlns:a16="http://schemas.microsoft.com/office/drawing/2014/main" id="{E3E49C6F-2E61-814B-BDD7-1E99C497044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708581">
            <a:off x="7768008" y="2396659"/>
            <a:ext cx="1174876" cy="14685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50"/>
          <p:cNvSpPr txBox="1">
            <a:spLocks noGrp="1"/>
          </p:cNvSpPr>
          <p:nvPr>
            <p:ph type="title"/>
          </p:nvPr>
        </p:nvSpPr>
        <p:spPr>
          <a:xfrm>
            <a:off x="938500" y="445025"/>
            <a:ext cx="5441980" cy="94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Buy &amp; Hold</a:t>
            </a:r>
            <a:endParaRPr dirty="0"/>
          </a:p>
        </p:txBody>
      </p:sp>
      <p:cxnSp>
        <p:nvCxnSpPr>
          <p:cNvPr id="281" name="Google Shape;281;p50"/>
          <p:cNvCxnSpPr/>
          <p:nvPr/>
        </p:nvCxnSpPr>
        <p:spPr>
          <a:xfrm>
            <a:off x="1026200" y="414022"/>
            <a:ext cx="2763000" cy="0"/>
          </a:xfrm>
          <a:prstGeom prst="straightConnector1">
            <a:avLst/>
          </a:prstGeom>
          <a:noFill/>
          <a:ln w="9525" cap="flat" cmpd="sng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>
            <a:outerShdw blurRad="57150" dist="19050" dir="5400000" algn="bl" rotWithShape="0">
              <a:srgbClr val="FFFFFF">
                <a:alpha val="50000"/>
              </a:srgbClr>
            </a:outerShdw>
          </a:effectLst>
        </p:spPr>
      </p:cxnSp>
      <p:sp>
        <p:nvSpPr>
          <p:cNvPr id="282" name="Google Shape;282;p50"/>
          <p:cNvSpPr txBox="1">
            <a:spLocks noGrp="1"/>
          </p:cNvSpPr>
          <p:nvPr>
            <p:ph type="body" idx="4294967295"/>
          </p:nvPr>
        </p:nvSpPr>
        <p:spPr>
          <a:xfrm>
            <a:off x="1635760" y="4065250"/>
            <a:ext cx="5872480" cy="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indent="0">
              <a:buNone/>
            </a:pPr>
            <a:r>
              <a:rPr lang="es-ES" sz="1000" dirty="0">
                <a:solidFill>
                  <a:schemeClr val="bg1"/>
                </a:solidFill>
                <a:latin typeface="Montserrat Thin" pitchFamily="2" charset="77"/>
              </a:rPr>
              <a:t>ANNUALIZED RETURN : </a:t>
            </a:r>
            <a:r>
              <a:rPr lang="es-ES" sz="1000" b="1" dirty="0">
                <a:solidFill>
                  <a:schemeClr val="bg1"/>
                </a:solidFill>
                <a:latin typeface="Montserrat Thin" pitchFamily="2" charset="77"/>
              </a:rPr>
              <a:t>-20.2 %  </a:t>
            </a:r>
            <a:r>
              <a:rPr lang="es-ES" sz="1000" dirty="0">
                <a:solidFill>
                  <a:schemeClr val="bg1"/>
                </a:solidFill>
                <a:latin typeface="Montserrat Thin" pitchFamily="2" charset="77"/>
              </a:rPr>
              <a:t>  SHARPE RATIO : </a:t>
            </a:r>
            <a:r>
              <a:rPr lang="es-ES" sz="1000" b="1" dirty="0">
                <a:solidFill>
                  <a:schemeClr val="bg1"/>
                </a:solidFill>
                <a:latin typeface="Montserrat Thin" pitchFamily="2" charset="77"/>
              </a:rPr>
              <a:t>-0.62    </a:t>
            </a:r>
            <a:r>
              <a:rPr lang="es-ES" sz="1000" dirty="0">
                <a:solidFill>
                  <a:schemeClr val="bg1"/>
                </a:solidFill>
                <a:latin typeface="Montserrat Thin" pitchFamily="2" charset="77"/>
              </a:rPr>
              <a:t>JENSEN’S ALPHA : </a:t>
            </a:r>
            <a:r>
              <a:rPr lang="es-ES" sz="1000" b="1" dirty="0">
                <a:solidFill>
                  <a:schemeClr val="bg1"/>
                </a:solidFill>
                <a:latin typeface="Montserrat Thin" pitchFamily="2" charset="77"/>
              </a:rPr>
              <a:t>-20.2%</a:t>
            </a:r>
          </a:p>
          <a:p>
            <a:pPr marL="114300" indent="0">
              <a:buNone/>
            </a:pPr>
            <a:r>
              <a:rPr lang="es-ES" sz="1000" dirty="0">
                <a:solidFill>
                  <a:schemeClr val="bg1"/>
                </a:solidFill>
                <a:latin typeface="Montserrat Thin" pitchFamily="2" charset="77"/>
              </a:rPr>
              <a:t>  </a:t>
            </a:r>
          </a:p>
          <a:p>
            <a:pPr marL="114300" indent="0">
              <a:buNone/>
            </a:pPr>
            <a:r>
              <a:rPr lang="es-ES" sz="1000" dirty="0">
                <a:solidFill>
                  <a:schemeClr val="bg1"/>
                </a:solidFill>
                <a:latin typeface="Montserrat Thin" pitchFamily="2" charset="77"/>
              </a:rPr>
              <a:t> </a:t>
            </a:r>
          </a:p>
        </p:txBody>
      </p:sp>
      <p:sp>
        <p:nvSpPr>
          <p:cNvPr id="284" name="Google Shape;284;p50"/>
          <p:cNvSpPr txBox="1">
            <a:spLocks noGrp="1"/>
          </p:cNvSpPr>
          <p:nvPr>
            <p:ph type="body" idx="4294967295"/>
          </p:nvPr>
        </p:nvSpPr>
        <p:spPr>
          <a:xfrm>
            <a:off x="4956866" y="1092075"/>
            <a:ext cx="976574" cy="3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200" dirty="0">
                <a:solidFill>
                  <a:schemeClr val="lt1"/>
                </a:solidFill>
              </a:rPr>
              <a:t>Algorithm</a:t>
            </a:r>
            <a:endParaRPr sz="1200" dirty="0">
              <a:solidFill>
                <a:schemeClr val="lt1"/>
              </a:solidFill>
            </a:endParaRPr>
          </a:p>
        </p:txBody>
      </p:sp>
      <p:sp>
        <p:nvSpPr>
          <p:cNvPr id="285" name="Google Shape;285;p50"/>
          <p:cNvSpPr/>
          <p:nvPr/>
        </p:nvSpPr>
        <p:spPr>
          <a:xfrm>
            <a:off x="4788566" y="1200675"/>
            <a:ext cx="168300" cy="168300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6" name="Google Shape;286;p50"/>
          <p:cNvSpPr txBox="1">
            <a:spLocks noGrp="1"/>
          </p:cNvSpPr>
          <p:nvPr>
            <p:ph type="body" idx="4294967295"/>
          </p:nvPr>
        </p:nvSpPr>
        <p:spPr>
          <a:xfrm>
            <a:off x="6258716" y="1092075"/>
            <a:ext cx="1371444" cy="38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s-ES" sz="1200" dirty="0">
                <a:solidFill>
                  <a:schemeClr val="lt1"/>
                </a:solidFill>
              </a:rPr>
              <a:t>IBEX 35 TR</a:t>
            </a:r>
            <a:endParaRPr sz="1200" dirty="0">
              <a:solidFill>
                <a:schemeClr val="lt1"/>
              </a:solidFill>
            </a:endParaRPr>
          </a:p>
        </p:txBody>
      </p:sp>
      <p:sp>
        <p:nvSpPr>
          <p:cNvPr id="287" name="Google Shape;287;p50"/>
          <p:cNvSpPr/>
          <p:nvPr/>
        </p:nvSpPr>
        <p:spPr>
          <a:xfrm>
            <a:off x="6090416" y="1200675"/>
            <a:ext cx="168300" cy="1683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Imagen 2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611C37DF-D83A-9C4E-BA0D-C72B79F890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1920" y="1586175"/>
            <a:ext cx="5791200" cy="2387925"/>
          </a:xfrm>
          <a:prstGeom prst="rect">
            <a:avLst/>
          </a:prstGeom>
        </p:spPr>
      </p:pic>
      <p:pic>
        <p:nvPicPr>
          <p:cNvPr id="3074" name="Picture 2" descr="unlike icon">
            <a:extLst>
              <a:ext uri="{FF2B5EF4-FFF2-40B4-BE49-F238E27FC236}">
                <a16:creationId xmlns:a16="http://schemas.microsoft.com/office/drawing/2014/main" id="{0D36A914-5E09-454D-ADBC-2C50CDAD5B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duotone>
              <a:schemeClr val="accent4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14735">
            <a:off x="7951322" y="2770911"/>
            <a:ext cx="720424" cy="7204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>
            <a:extLst>
              <a:ext uri="{FF2B5EF4-FFF2-40B4-BE49-F238E27FC236}">
                <a16:creationId xmlns:a16="http://schemas.microsoft.com/office/drawing/2014/main" id="{AE1D8D12-4794-CE47-8211-BE1861CB1ED5}"/>
              </a:ext>
            </a:extLst>
          </p:cNvPr>
          <p:cNvSpPr/>
          <p:nvPr/>
        </p:nvSpPr>
        <p:spPr>
          <a:xfrm rot="1545422">
            <a:off x="7026460" y="3478003"/>
            <a:ext cx="210157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14300" indent="0" algn="ctr">
              <a:buFont typeface="Montserrat"/>
              <a:buNone/>
            </a:pPr>
            <a:r>
              <a:rPr lang="es-ES" sz="1000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Why</a:t>
            </a:r>
            <a:r>
              <a:rPr lang="es-ES" sz="1000" dirty="0">
                <a:solidFill>
                  <a:schemeClr val="accent1"/>
                </a:solidFill>
                <a:latin typeface="Montserrat ExtraBold"/>
                <a:sym typeface="Montserrat ExtraBold"/>
              </a:rPr>
              <a:t> </a:t>
            </a:r>
            <a:r>
              <a:rPr lang="es-ES" sz="1000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those</a:t>
            </a:r>
            <a:r>
              <a:rPr lang="es-ES" sz="1000" dirty="0">
                <a:solidFill>
                  <a:schemeClr val="accent1"/>
                </a:solidFill>
                <a:latin typeface="Montserrat ExtraBold"/>
                <a:sym typeface="Montserrat ExtraBold"/>
              </a:rPr>
              <a:t> </a:t>
            </a:r>
            <a:r>
              <a:rPr lang="es-ES" sz="1000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bad</a:t>
            </a:r>
            <a:r>
              <a:rPr lang="es-ES" sz="1000" dirty="0">
                <a:solidFill>
                  <a:schemeClr val="accent1"/>
                </a:solidFill>
                <a:latin typeface="Montserrat ExtraBold"/>
                <a:sym typeface="Montserrat ExtraBold"/>
              </a:rPr>
              <a:t> </a:t>
            </a:r>
            <a:r>
              <a:rPr lang="es-ES" sz="1000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numbers</a:t>
            </a:r>
            <a:r>
              <a:rPr lang="es-ES" sz="1000" dirty="0">
                <a:solidFill>
                  <a:schemeClr val="accent1"/>
                </a:solidFill>
                <a:latin typeface="Montserrat ExtraBold"/>
                <a:sym typeface="Montserrat ExtraBold"/>
              </a:rPr>
              <a:t> </a:t>
            </a:r>
          </a:p>
          <a:p>
            <a:pPr marL="114300" indent="0" algn="ctr">
              <a:buFont typeface="Montserrat"/>
              <a:buNone/>
            </a:pPr>
            <a:r>
              <a:rPr lang="es-ES" sz="1000" dirty="0">
                <a:solidFill>
                  <a:schemeClr val="accent1"/>
                </a:solidFill>
                <a:latin typeface="Montserrat ExtraBold"/>
                <a:sym typeface="Montserrat ExtraBold"/>
              </a:rPr>
              <a:t>in </a:t>
            </a:r>
            <a:r>
              <a:rPr lang="es-ES" sz="1000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such</a:t>
            </a:r>
            <a:r>
              <a:rPr lang="es-ES" sz="1000" dirty="0">
                <a:solidFill>
                  <a:schemeClr val="accent1"/>
                </a:solidFill>
                <a:latin typeface="Montserrat ExtraBold"/>
                <a:sym typeface="Montserrat ExtraBold"/>
              </a:rPr>
              <a:t> a </a:t>
            </a:r>
            <a:r>
              <a:rPr lang="es-ES" sz="1000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profitable</a:t>
            </a:r>
            <a:r>
              <a:rPr lang="es-ES" sz="1000" dirty="0">
                <a:solidFill>
                  <a:schemeClr val="accent1"/>
                </a:solidFill>
                <a:latin typeface="Montserrat ExtraBold"/>
                <a:sym typeface="Montserrat ExtraBold"/>
              </a:rPr>
              <a:t> </a:t>
            </a:r>
            <a:r>
              <a:rPr lang="es-ES" sz="1000" dirty="0" err="1">
                <a:solidFill>
                  <a:schemeClr val="accent1"/>
                </a:solidFill>
                <a:latin typeface="Montserrat ExtraBold"/>
                <a:sym typeface="Montserrat ExtraBold"/>
              </a:rPr>
              <a:t>strategy</a:t>
            </a:r>
            <a:r>
              <a:rPr lang="es-ES" sz="1000" dirty="0">
                <a:solidFill>
                  <a:schemeClr val="accent1"/>
                </a:solidFill>
                <a:latin typeface="Montserrat ExtraBold"/>
                <a:sym typeface="Montserrat ExtraBold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4004776246"/>
      </p:ext>
    </p:extLst>
  </p:cSld>
  <p:clrMapOvr>
    <a:masterClrMapping/>
  </p:clrMapOvr>
</p:sld>
</file>

<file path=ppt/theme/theme1.xml><?xml version="1.0" encoding="utf-8"?>
<a:theme xmlns:a="http://schemas.openxmlformats.org/drawingml/2006/main" name="Futuristic Background by Slidesgo">
  <a:themeElements>
    <a:clrScheme name="Simple Light">
      <a:dk1>
        <a:srgbClr val="001633"/>
      </a:dk1>
      <a:lt1>
        <a:srgbClr val="FFFFFF"/>
      </a:lt1>
      <a:dk2>
        <a:srgbClr val="85D5E6"/>
      </a:dk2>
      <a:lt2>
        <a:srgbClr val="FFAB40"/>
      </a:lt2>
      <a:accent1>
        <a:srgbClr val="FFAB40"/>
      </a:accent1>
      <a:accent2>
        <a:srgbClr val="85D5E6"/>
      </a:accent2>
      <a:accent3>
        <a:srgbClr val="78909C"/>
      </a:accent3>
      <a:accent4>
        <a:srgbClr val="FFAB40"/>
      </a:accent4>
      <a:accent5>
        <a:srgbClr val="0097A7"/>
      </a:accent5>
      <a:accent6>
        <a:srgbClr val="001633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1645</TotalTime>
  <Words>1095</Words>
  <Application>Microsoft Macintosh PowerPoint</Application>
  <PresentationFormat>Presentación en pantalla (16:9)</PresentationFormat>
  <Paragraphs>113</Paragraphs>
  <Slides>21</Slides>
  <Notes>21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7" baseType="lpstr">
      <vt:lpstr>Montserrat</vt:lpstr>
      <vt:lpstr>Arial</vt:lpstr>
      <vt:lpstr>Montserrat ExtraLight</vt:lpstr>
      <vt:lpstr>Montserrat Thin</vt:lpstr>
      <vt:lpstr>Montserrat ExtraBold</vt:lpstr>
      <vt:lpstr>Futuristic Background by Slidesgo</vt:lpstr>
      <vt:lpstr>Mean Reversion systems during COVID-19 (Black Swan event)</vt:lpstr>
      <vt:lpstr>“Sometimes it’s the people no one imagines anything of who do the things that no one can imagine.”</vt:lpstr>
      <vt:lpstr>01</vt:lpstr>
      <vt:lpstr>Algorithm</vt:lpstr>
      <vt:lpstr>Allocator Algorithm : pipeline</vt:lpstr>
      <vt:lpstr>First of all, a few key concepts…</vt:lpstr>
      <vt:lpstr>So, what is considered a good Sharpe ratio or Jensen’s alpha? </vt:lpstr>
      <vt:lpstr>Mean Reversion with BB</vt:lpstr>
      <vt:lpstr>Buy &amp; Hold</vt:lpstr>
      <vt:lpstr>Context</vt:lpstr>
      <vt:lpstr>Why those results ? Black Swan phenomenon</vt:lpstr>
      <vt:lpstr>Results</vt:lpstr>
      <vt:lpstr>Quantum computing applied to finance - Overview</vt:lpstr>
      <vt:lpstr>Quantum computing applied to finance – Quantum optimization (I)</vt:lpstr>
      <vt:lpstr>Quantum computing applied to finance - Quantum optimization (II)</vt:lpstr>
      <vt:lpstr>Quantum + AI </vt:lpstr>
      <vt:lpstr>Quantum Artificial Neural Network (QANN) (I)</vt:lpstr>
      <vt:lpstr>Quantum Artificial Neural Network (QANN) (II)</vt:lpstr>
      <vt:lpstr>CONCLUSIONS</vt:lpstr>
      <vt:lpstr>CONTACT</vt:lpstr>
      <vt:lpstr>Thank you for your time!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ALGORITHMIC TRADING </dc:title>
  <cp:lastModifiedBy>LUIS ALBERTO ROMAN ALCAIDE</cp:lastModifiedBy>
  <cp:revision>38</cp:revision>
  <dcterms:modified xsi:type="dcterms:W3CDTF">2020-09-08T18:22:15Z</dcterms:modified>
</cp:coreProperties>
</file>